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44"/>
  </p:notesMasterIdLst>
  <p:handoutMasterIdLst>
    <p:handoutMasterId r:id="rId45"/>
  </p:handoutMasterIdLst>
  <p:sldIdLst>
    <p:sldId id="256" r:id="rId2"/>
    <p:sldId id="308" r:id="rId3"/>
    <p:sldId id="309" r:id="rId4"/>
    <p:sldId id="278" r:id="rId5"/>
    <p:sldId id="279" r:id="rId6"/>
    <p:sldId id="299" r:id="rId7"/>
    <p:sldId id="281" r:id="rId8"/>
    <p:sldId id="282" r:id="rId9"/>
    <p:sldId id="300" r:id="rId10"/>
    <p:sldId id="286" r:id="rId11"/>
    <p:sldId id="285" r:id="rId12"/>
    <p:sldId id="301" r:id="rId13"/>
    <p:sldId id="307" r:id="rId14"/>
    <p:sldId id="306" r:id="rId15"/>
    <p:sldId id="311" r:id="rId16"/>
    <p:sldId id="312" r:id="rId17"/>
    <p:sldId id="313" r:id="rId18"/>
    <p:sldId id="314" r:id="rId19"/>
    <p:sldId id="315" r:id="rId20"/>
    <p:sldId id="316" r:id="rId21"/>
    <p:sldId id="317" r:id="rId22"/>
    <p:sldId id="318" r:id="rId23"/>
    <p:sldId id="319" r:id="rId24"/>
    <p:sldId id="320" r:id="rId25"/>
    <p:sldId id="322" r:id="rId26"/>
    <p:sldId id="323" r:id="rId27"/>
    <p:sldId id="324" r:id="rId28"/>
    <p:sldId id="325" r:id="rId29"/>
    <p:sldId id="326" r:id="rId30"/>
    <p:sldId id="327" r:id="rId31"/>
    <p:sldId id="328" r:id="rId32"/>
    <p:sldId id="329" r:id="rId33"/>
    <p:sldId id="330" r:id="rId34"/>
    <p:sldId id="331" r:id="rId35"/>
    <p:sldId id="332" r:id="rId36"/>
    <p:sldId id="289" r:id="rId37"/>
    <p:sldId id="305" r:id="rId38"/>
    <p:sldId id="288" r:id="rId39"/>
    <p:sldId id="290" r:id="rId40"/>
    <p:sldId id="303" r:id="rId41"/>
    <p:sldId id="274" r:id="rId42"/>
    <p:sldId id="275" r:id="rId43"/>
  </p:sldIdLst>
  <p:sldSz cx="9144000" cy="6858000" type="screen4x3"/>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8" autoAdjust="0"/>
    <p:restoredTop sz="91099" autoAdjust="0"/>
  </p:normalViewPr>
  <p:slideViewPr>
    <p:cSldViewPr>
      <p:cViewPr varScale="1">
        <p:scale>
          <a:sx n="62" d="100"/>
          <a:sy n="62" d="100"/>
        </p:scale>
        <p:origin x="124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0"/>
            <a:ext cx="2889938" cy="493633"/>
          </a:xfrm>
          <a:prstGeom prst="rect">
            <a:avLst/>
          </a:prstGeom>
        </p:spPr>
        <p:txBody>
          <a:bodyPr vert="horz" lIns="91440" tIns="45720" rIns="91440" bIns="45720" rtlCol="0"/>
          <a:lstStyle>
            <a:lvl1pPr algn="r">
              <a:defRPr sz="1200"/>
            </a:lvl1pPr>
          </a:lstStyle>
          <a:p>
            <a:fld id="{7BB96B0D-BB89-414D-AD8B-710C99785072}" type="datetimeFigureOut">
              <a:rPr lang="en-GB" smtClean="0"/>
              <a:t>12/08/2022</a:t>
            </a:fld>
            <a:endParaRPr lang="en-GB"/>
          </a:p>
        </p:txBody>
      </p:sp>
      <p:sp>
        <p:nvSpPr>
          <p:cNvPr id="4" name="Footer Placeholder 3"/>
          <p:cNvSpPr>
            <a:spLocks noGrp="1"/>
          </p:cNvSpPr>
          <p:nvPr>
            <p:ph type="ftr" sz="quarter" idx="2"/>
          </p:nvPr>
        </p:nvSpPr>
        <p:spPr>
          <a:xfrm>
            <a:off x="0" y="9377316"/>
            <a:ext cx="2889938" cy="49363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377316"/>
            <a:ext cx="2889938" cy="493633"/>
          </a:xfrm>
          <a:prstGeom prst="rect">
            <a:avLst/>
          </a:prstGeom>
        </p:spPr>
        <p:txBody>
          <a:bodyPr vert="horz" lIns="91440" tIns="45720" rIns="91440" bIns="45720" rtlCol="0" anchor="b"/>
          <a:lstStyle>
            <a:lvl1pPr algn="r">
              <a:defRPr sz="1200"/>
            </a:lvl1pPr>
          </a:lstStyle>
          <a:p>
            <a:fld id="{AD5BC0CB-7988-48D7-9C4A-6CC6464BEB0D}" type="slidenum">
              <a:rPr lang="en-GB" smtClean="0"/>
              <a:t>‹#›</a:t>
            </a:fld>
            <a:endParaRPr lang="en-GB"/>
          </a:p>
        </p:txBody>
      </p:sp>
    </p:spTree>
    <p:extLst>
      <p:ext uri="{BB962C8B-B14F-4D97-AF65-F5344CB8AC3E}">
        <p14:creationId xmlns:p14="http://schemas.microsoft.com/office/powerpoint/2010/main" val="4020768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3633"/>
          </a:xfrm>
          <a:prstGeom prst="rect">
            <a:avLst/>
          </a:prstGeom>
        </p:spPr>
        <p:txBody>
          <a:bodyPr vert="horz" lIns="91440" tIns="45720" rIns="91440" bIns="45720" rtlCol="0"/>
          <a:lstStyle>
            <a:lvl1pPr algn="r">
              <a:defRPr sz="1200"/>
            </a:lvl1pPr>
          </a:lstStyle>
          <a:p>
            <a:fld id="{7BDDBE35-E055-48E8-A8BA-78FBE7C5DBB3}" type="datetimeFigureOut">
              <a:rPr lang="en-GB" smtClean="0"/>
              <a:t>12/08/2022</a:t>
            </a:fld>
            <a:endParaRPr lang="en-GB"/>
          </a:p>
        </p:txBody>
      </p:sp>
      <p:sp>
        <p:nvSpPr>
          <p:cNvPr id="4" name="Slide Image Placeholder 3"/>
          <p:cNvSpPr>
            <a:spLocks noGrp="1" noRot="1" noChangeAspect="1"/>
          </p:cNvSpPr>
          <p:nvPr>
            <p:ph type="sldImg" idx="2"/>
          </p:nvPr>
        </p:nvSpPr>
        <p:spPr>
          <a:xfrm>
            <a:off x="866775" y="739775"/>
            <a:ext cx="4935538" cy="37036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7316"/>
            <a:ext cx="2889938" cy="49363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377316"/>
            <a:ext cx="2889938" cy="493633"/>
          </a:xfrm>
          <a:prstGeom prst="rect">
            <a:avLst/>
          </a:prstGeom>
        </p:spPr>
        <p:txBody>
          <a:bodyPr vert="horz" lIns="91440" tIns="45720" rIns="91440" bIns="45720" rtlCol="0" anchor="b"/>
          <a:lstStyle>
            <a:lvl1pPr algn="r">
              <a:defRPr sz="1200"/>
            </a:lvl1pPr>
          </a:lstStyle>
          <a:p>
            <a:fld id="{2A4182CC-8F35-477A-B3D2-86165ED2E8EE}" type="slidenum">
              <a:rPr lang="en-GB" smtClean="0"/>
              <a:t>‹#›</a:t>
            </a:fld>
            <a:endParaRPr lang="en-GB"/>
          </a:p>
        </p:txBody>
      </p:sp>
    </p:spTree>
    <p:extLst>
      <p:ext uri="{BB962C8B-B14F-4D97-AF65-F5344CB8AC3E}">
        <p14:creationId xmlns:p14="http://schemas.microsoft.com/office/powerpoint/2010/main" val="1115104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i="1" kern="1200" dirty="0" smtClean="0">
                <a:solidFill>
                  <a:schemeClr val="tx1"/>
                </a:solidFill>
                <a:effectLst/>
                <a:latin typeface="+mn-lt"/>
                <a:ea typeface="+mn-ea"/>
                <a:cs typeface="+mn-cs"/>
              </a:rPr>
              <a:t>Welcome participants to the group</a:t>
            </a:r>
            <a:endParaRPr lang="en-GB" sz="16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Explain that the group is for individuals who report difficulties with their memory</a:t>
            </a:r>
            <a:endParaRPr lang="en-GB" sz="16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Important that we have realistic expectations that the group is not about ‘getting rid’ of our memory difficulties</a:t>
            </a:r>
            <a:endParaRPr lang="en-GB" sz="16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group will offer skills and information that will help us to manage these memory difficulties </a:t>
            </a:r>
          </a:p>
          <a:p>
            <a:pPr marL="171450" lvl="0" indent="-171450">
              <a:buFont typeface="Arial" panose="020B0604020202020204" pitchFamily="34" charset="0"/>
              <a:buChar char="•"/>
            </a:pPr>
            <a:r>
              <a:rPr lang="en-GB" sz="1200" kern="1200" baseline="0" dirty="0" smtClean="0">
                <a:solidFill>
                  <a:schemeClr val="tx1"/>
                </a:solidFill>
                <a:effectLst/>
                <a:latin typeface="+mn-lt"/>
                <a:ea typeface="+mn-ea"/>
                <a:cs typeface="+mn-cs"/>
              </a:rPr>
              <a:t>2 hours with break</a:t>
            </a:r>
            <a:endParaRPr lang="en-GB" sz="16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2</a:t>
            </a:fld>
            <a:endParaRPr lang="en-GB" dirty="0"/>
          </a:p>
        </p:txBody>
      </p:sp>
    </p:spTree>
    <p:extLst>
      <p:ext uri="{BB962C8B-B14F-4D97-AF65-F5344CB8AC3E}">
        <p14:creationId xmlns:p14="http://schemas.microsoft.com/office/powerpoint/2010/main" val="3683827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For example, if you had a shopping list of </a:t>
            </a:r>
            <a:r>
              <a:rPr lang="en-GB" sz="1200" kern="1200" dirty="0" err="1" smtClean="0">
                <a:solidFill>
                  <a:schemeClr val="tx1"/>
                </a:solidFill>
                <a:effectLst/>
                <a:latin typeface="+mn-lt"/>
                <a:ea typeface="+mn-ea"/>
                <a:cs typeface="+mn-cs"/>
              </a:rPr>
              <a:t>weetabix</a:t>
            </a:r>
            <a:r>
              <a:rPr lang="en-GB" sz="1200" kern="1200" dirty="0" smtClean="0">
                <a:solidFill>
                  <a:schemeClr val="tx1"/>
                </a:solidFill>
                <a:effectLst/>
                <a:latin typeface="+mn-lt"/>
                <a:ea typeface="+mn-ea"/>
                <a:cs typeface="+mn-cs"/>
              </a:rPr>
              <a:t>, milk, jam, teabags and toothpaste you might create a story like ‘In the morning I get up and have my Weetabix with milk and jam then I have a nice cup of tea before I brush my teeth’. </a:t>
            </a:r>
          </a:p>
          <a:p>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30</a:t>
            </a:fld>
            <a:endParaRPr lang="en-GB"/>
          </a:p>
        </p:txBody>
      </p:sp>
    </p:spTree>
    <p:extLst>
      <p:ext uri="{BB962C8B-B14F-4D97-AF65-F5344CB8AC3E}">
        <p14:creationId xmlns:p14="http://schemas.microsoft.com/office/powerpoint/2010/main" val="251367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Normally</a:t>
            </a:r>
            <a:r>
              <a:rPr lang="en-GB" baseline="0" dirty="0" smtClean="0"/>
              <a:t> we can learn from mistakes, however if the process of learning is compromised, it may be better to use this strategy.</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31</a:t>
            </a:fld>
            <a:endParaRPr lang="en-GB"/>
          </a:p>
        </p:txBody>
      </p:sp>
    </p:spTree>
    <p:extLst>
      <p:ext uri="{BB962C8B-B14F-4D97-AF65-F5344CB8AC3E}">
        <p14:creationId xmlns:p14="http://schemas.microsoft.com/office/powerpoint/2010/main" val="611745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Break information down into separate categories.</a:t>
            </a:r>
            <a:r>
              <a:rPr lang="en-GB" baseline="0" dirty="0" smtClean="0"/>
              <a:t> Use these questions like ‘coat hook’s to hang information on. Help to make the information more meaningful and give you context.</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34</a:t>
            </a:fld>
            <a:endParaRPr lang="en-GB"/>
          </a:p>
        </p:txBody>
      </p:sp>
    </p:spTree>
    <p:extLst>
      <p:ext uri="{BB962C8B-B14F-4D97-AF65-F5344CB8AC3E}">
        <p14:creationId xmlns:p14="http://schemas.microsoft.com/office/powerpoint/2010/main" val="120716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 to ‘difficulties’ from discussion session</a:t>
            </a:r>
            <a:r>
              <a:rPr lang="en-GB" baseline="0" dirty="0" smtClean="0"/>
              <a:t> 2</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39</a:t>
            </a:fld>
            <a:endParaRPr lang="en-GB"/>
          </a:p>
        </p:txBody>
      </p:sp>
    </p:spTree>
    <p:extLst>
      <p:ext uri="{BB962C8B-B14F-4D97-AF65-F5344CB8AC3E}">
        <p14:creationId xmlns:p14="http://schemas.microsoft.com/office/powerpoint/2010/main" val="264614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Helpful to think about own difficulties and to identify any strategies</a:t>
            </a:r>
            <a:r>
              <a:rPr lang="en-GB" baseline="0" dirty="0" smtClean="0"/>
              <a:t> that are already providing to be useful, share them with the group</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40</a:t>
            </a:fld>
            <a:endParaRPr lang="en-GB"/>
          </a:p>
        </p:txBody>
      </p:sp>
    </p:spTree>
    <p:extLst>
      <p:ext uri="{BB962C8B-B14F-4D97-AF65-F5344CB8AC3E}">
        <p14:creationId xmlns:p14="http://schemas.microsoft.com/office/powerpoint/2010/main" val="1646935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a:solidFill>
                  <a:schemeClr val="tx1"/>
                </a:solidFill>
                <a:effectLst/>
                <a:latin typeface="+mn-lt"/>
                <a:ea typeface="+mn-ea"/>
                <a:cs typeface="+mn-cs"/>
              </a:rPr>
              <a:t>Contact</a:t>
            </a:r>
            <a:r>
              <a:rPr lang="en-GB" sz="1200" kern="1200" baseline="0" dirty="0">
                <a:solidFill>
                  <a:schemeClr val="tx1"/>
                </a:solidFill>
                <a:effectLst/>
                <a:latin typeface="+mn-lt"/>
                <a:ea typeface="+mn-ea"/>
                <a:cs typeface="+mn-cs"/>
              </a:rPr>
              <a:t> details </a:t>
            </a:r>
            <a:r>
              <a:rPr lang="en-GB" sz="1200" kern="1200" dirty="0">
                <a:solidFill>
                  <a:schemeClr val="tx1"/>
                </a:solidFill>
                <a:effectLst/>
                <a:latin typeface="+mn-lt"/>
                <a:ea typeface="+mn-ea"/>
                <a:cs typeface="+mn-cs"/>
              </a:rPr>
              <a:t>if you are having difficulties with the programme. There will also be space to ask any questions and explore with us your difficulties within the group if you feel comfortable sharing these. </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42</a:t>
            </a:fld>
            <a:endParaRPr lang="en-GB"/>
          </a:p>
        </p:txBody>
      </p:sp>
    </p:spTree>
    <p:extLst>
      <p:ext uri="{BB962C8B-B14F-4D97-AF65-F5344CB8AC3E}">
        <p14:creationId xmlns:p14="http://schemas.microsoft.com/office/powerpoint/2010/main" val="89073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Breaks – including</a:t>
            </a:r>
            <a:r>
              <a:rPr lang="en-GB" baseline="0" dirty="0" smtClean="0"/>
              <a:t> toilet breaks</a:t>
            </a:r>
          </a:p>
          <a:p>
            <a:r>
              <a:rPr lang="en-GB" baseline="0" dirty="0" smtClean="0"/>
              <a:t>No recording of the session</a:t>
            </a:r>
          </a:p>
          <a:p>
            <a:r>
              <a:rPr lang="en-GB" baseline="0" dirty="0" smtClean="0"/>
              <a:t>Mobile phones on silent/vibrate to minimise distractions</a:t>
            </a:r>
          </a:p>
        </p:txBody>
      </p:sp>
      <p:sp>
        <p:nvSpPr>
          <p:cNvPr id="4" name="Slide Number Placeholder 3"/>
          <p:cNvSpPr>
            <a:spLocks noGrp="1"/>
          </p:cNvSpPr>
          <p:nvPr>
            <p:ph type="sldNum" sz="quarter" idx="10"/>
          </p:nvPr>
        </p:nvSpPr>
        <p:spPr/>
        <p:txBody>
          <a:bodyPr/>
          <a:lstStyle/>
          <a:p>
            <a:fld id="{2A4182CC-8F35-477A-B3D2-86165ED2E8EE}" type="slidenum">
              <a:rPr lang="en-GB" smtClean="0"/>
              <a:t>3</a:t>
            </a:fld>
            <a:endParaRPr lang="en-GB"/>
          </a:p>
        </p:txBody>
      </p:sp>
    </p:spTree>
    <p:extLst>
      <p:ext uri="{BB962C8B-B14F-4D97-AF65-F5344CB8AC3E}">
        <p14:creationId xmlns:p14="http://schemas.microsoft.com/office/powerpoint/2010/main" val="48836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pairs</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7</a:t>
            </a:fld>
            <a:endParaRPr lang="en-GB"/>
          </a:p>
        </p:txBody>
      </p:sp>
    </p:spTree>
    <p:extLst>
      <p:ext uri="{BB962C8B-B14F-4D97-AF65-F5344CB8AC3E}">
        <p14:creationId xmlns:p14="http://schemas.microsoft.com/office/powerpoint/2010/main" val="1384165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a test!</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16</a:t>
            </a:fld>
            <a:endParaRPr lang="en-GB"/>
          </a:p>
        </p:txBody>
      </p:sp>
    </p:spTree>
    <p:extLst>
      <p:ext uri="{BB962C8B-B14F-4D97-AF65-F5344CB8AC3E}">
        <p14:creationId xmlns:p14="http://schemas.microsoft.com/office/powerpoint/2010/main" val="158837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Things you ‘do inside your head’ to try to remember things. For example, thinking in a particular way or trying to visualise</a:t>
            </a:r>
            <a:r>
              <a:rPr lang="en-GB" baseline="0" dirty="0" smtClean="0"/>
              <a:t> something as a picture.</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20</a:t>
            </a:fld>
            <a:endParaRPr lang="en-GB"/>
          </a:p>
        </p:txBody>
      </p:sp>
    </p:spTree>
    <p:extLst>
      <p:ext uri="{BB962C8B-B14F-4D97-AF65-F5344CB8AC3E}">
        <p14:creationId xmlns:p14="http://schemas.microsoft.com/office/powerpoint/2010/main" val="206639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dirty="0" smtClean="0">
                <a:effectLst/>
              </a:rPr>
              <a:t>Remembering to do a new activity by linking it to an existing one. For example, taking medication at meal times</a:t>
            </a:r>
            <a:endParaRPr lang="en-GB" dirty="0" smtClean="0">
              <a:effectLst/>
            </a:endParaRPr>
          </a:p>
          <a:p>
            <a:pPr lvl="0"/>
            <a:r>
              <a:rPr lang="en-GB" sz="1200" dirty="0" smtClean="0">
                <a:effectLst/>
              </a:rPr>
              <a:t>Learning a new name by associating it with something or someone you already know. For example, you might remember the name Angela by thinking of an angel. </a:t>
            </a:r>
            <a:endParaRPr lang="en-GB" dirty="0" smtClean="0">
              <a:effectLst/>
            </a:endParaRPr>
          </a:p>
          <a:p>
            <a:pPr lvl="0"/>
            <a:r>
              <a:rPr lang="en-GB" sz="1200" dirty="0" smtClean="0">
                <a:effectLst/>
              </a:rPr>
              <a:t>Leaving an item associated with an activity visible so you remember to do it. E.g. leaving the boots by the door so you remember to take the dog for a walk. </a:t>
            </a:r>
            <a:endParaRPr lang="en-GB" dirty="0" smtClean="0">
              <a:effectLst/>
            </a:endParaRPr>
          </a:p>
          <a:p>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25</a:t>
            </a:fld>
            <a:endParaRPr lang="en-GB"/>
          </a:p>
        </p:txBody>
      </p:sp>
    </p:spTree>
    <p:extLst>
      <p:ext uri="{BB962C8B-B14F-4D97-AF65-F5344CB8AC3E}">
        <p14:creationId xmlns:p14="http://schemas.microsoft.com/office/powerpoint/2010/main" val="177541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1" dirty="0" smtClean="0">
                <a:effectLst/>
              </a:rPr>
              <a:t>Things to do -</a:t>
            </a:r>
            <a:r>
              <a:rPr lang="en-GB" sz="1200" dirty="0" smtClean="0">
                <a:effectLst/>
              </a:rPr>
              <a:t> If you need to complete a task like posting a letter, you can imagine yourself doing that task. By making the association between the post-box and the action of posting the letter you’re more likely to remember to do it. </a:t>
            </a:r>
            <a:endParaRPr lang="en-GB" dirty="0" smtClean="0">
              <a:effectLst/>
            </a:endParaRPr>
          </a:p>
          <a:p>
            <a:pPr lvl="0"/>
            <a:r>
              <a:rPr lang="en-GB" sz="1200" b="1" dirty="0" smtClean="0">
                <a:effectLst/>
              </a:rPr>
              <a:t>Routes – </a:t>
            </a:r>
            <a:r>
              <a:rPr lang="en-GB" sz="1200" dirty="0" smtClean="0">
                <a:effectLst/>
              </a:rPr>
              <a:t>If you need to remember a new route it can be useful imagining yourself walking the route. </a:t>
            </a:r>
          </a:p>
          <a:p>
            <a:pPr lvl="0"/>
            <a:r>
              <a:rPr lang="en-GB" sz="1200" b="1" dirty="0" smtClean="0">
                <a:effectLst/>
              </a:rPr>
              <a:t>Retracing </a:t>
            </a:r>
            <a:endParaRPr lang="en-GB" b="1" dirty="0">
              <a:effectLst/>
            </a:endParaRPr>
          </a:p>
        </p:txBody>
      </p:sp>
      <p:sp>
        <p:nvSpPr>
          <p:cNvPr id="4" name="Slide Number Placeholder 3"/>
          <p:cNvSpPr>
            <a:spLocks noGrp="1"/>
          </p:cNvSpPr>
          <p:nvPr>
            <p:ph type="sldNum" sz="quarter" idx="10"/>
          </p:nvPr>
        </p:nvSpPr>
        <p:spPr/>
        <p:txBody>
          <a:bodyPr/>
          <a:lstStyle/>
          <a:p>
            <a:fld id="{B2CCC6B0-B297-4AAA-AE7F-792CDBF461DD}" type="slidenum">
              <a:rPr lang="en-GB" smtClean="0"/>
              <a:t>26</a:t>
            </a:fld>
            <a:endParaRPr lang="en-GB"/>
          </a:p>
        </p:txBody>
      </p:sp>
    </p:spTree>
    <p:extLst>
      <p:ext uri="{BB962C8B-B14F-4D97-AF65-F5344CB8AC3E}">
        <p14:creationId xmlns:p14="http://schemas.microsoft.com/office/powerpoint/2010/main" val="242436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a test, just</a:t>
            </a:r>
            <a:r>
              <a:rPr lang="en-GB" baseline="0" dirty="0" smtClean="0"/>
              <a:t> to show how it might be used to help remember a name using a strategy.</a:t>
            </a:r>
          </a:p>
        </p:txBody>
      </p:sp>
      <p:sp>
        <p:nvSpPr>
          <p:cNvPr id="4" name="Slide Number Placeholder 3"/>
          <p:cNvSpPr>
            <a:spLocks noGrp="1"/>
          </p:cNvSpPr>
          <p:nvPr>
            <p:ph type="sldNum" sz="quarter" idx="10"/>
          </p:nvPr>
        </p:nvSpPr>
        <p:spPr/>
        <p:txBody>
          <a:bodyPr/>
          <a:lstStyle/>
          <a:p>
            <a:fld id="{B2CCC6B0-B297-4AAA-AE7F-792CDBF461DD}" type="slidenum">
              <a:rPr lang="en-GB" smtClean="0"/>
              <a:t>27</a:t>
            </a:fld>
            <a:endParaRPr lang="en-GB"/>
          </a:p>
        </p:txBody>
      </p:sp>
    </p:spTree>
    <p:extLst>
      <p:ext uri="{BB962C8B-B14F-4D97-AF65-F5344CB8AC3E}">
        <p14:creationId xmlns:p14="http://schemas.microsoft.com/office/powerpoint/2010/main" val="920336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smtClean="0"/>
              <a:t>Say the name to yourself,</a:t>
            </a:r>
            <a:r>
              <a:rPr lang="en-GB" baseline="0" dirty="0" smtClean="0"/>
              <a:t> make sure you have a clear mental image of that name</a:t>
            </a:r>
          </a:p>
          <a:p>
            <a:pPr marL="228600" indent="-228600">
              <a:buAutoNum type="arabicPeriod"/>
            </a:pPr>
            <a:r>
              <a:rPr lang="en-GB" baseline="0" dirty="0" smtClean="0"/>
              <a:t>Does the name suggest an association to you? Make as many associations as possible</a:t>
            </a:r>
          </a:p>
          <a:p>
            <a:pPr marL="228600" indent="-228600">
              <a:buAutoNum type="arabicPeriod"/>
            </a:pPr>
            <a:r>
              <a:rPr lang="en-GB" baseline="0" dirty="0" smtClean="0"/>
              <a:t>Try to link the name to the face, the more bizarre the better!</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28</a:t>
            </a:fld>
            <a:endParaRPr lang="en-GB"/>
          </a:p>
        </p:txBody>
      </p:sp>
    </p:spTree>
    <p:extLst>
      <p:ext uri="{BB962C8B-B14F-4D97-AF65-F5344CB8AC3E}">
        <p14:creationId xmlns:p14="http://schemas.microsoft.com/office/powerpoint/2010/main" val="56696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A5A2FD-D1D1-47BD-8486-F195A7BAB76F}"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A5A2FD-D1D1-47BD-8486-F195A7BAB76F}"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A5A2FD-D1D1-47BD-8486-F195A7BAB76F}"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A5A2FD-D1D1-47BD-8486-F195A7BAB76F}"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A5A2FD-D1D1-47BD-8486-F195A7BAB76F}"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A5A2FD-D1D1-47BD-8486-F195A7BAB76F}" type="datetimeFigureOut">
              <a:rPr lang="en-GB" smtClean="0"/>
              <a:t>12/08/2022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A5A2FD-D1D1-47BD-8486-F195A7BAB76F}" type="datetimeFigureOut">
              <a:rPr lang="en-GB" smtClean="0"/>
              <a:t>12/08/2022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6F17CFD-2800-470A-AB16-A63F115BE45B}" type="slidenum">
              <a:rPr lang="en-GB" smtClean="0"/>
              <a:t>‹#›</a:t>
            </a:fld>
            <a:endParaRPr lang="en-GB"/>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A5A2FD-D1D1-47BD-8486-F195A7BAB76F}" type="datetimeFigureOut">
              <a:rPr lang="en-GB" smtClean="0"/>
              <a:t>12/08/2022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5A2FD-D1D1-47BD-8486-F195A7BAB76F}" type="datetimeFigureOut">
              <a:rPr lang="en-GB" smtClean="0"/>
              <a:t>12/08/2022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A5A2FD-D1D1-47BD-8486-F195A7BAB76F}" type="datetimeFigureOut">
              <a:rPr lang="en-GB" smtClean="0"/>
              <a:t>12/08/2022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F17CFD-2800-470A-AB16-A63F115BE45B}" type="slidenum">
              <a:rPr lang="en-GB" smtClean="0"/>
              <a:t>‹#›</a:t>
            </a:fld>
            <a:endParaRPr lang="en-GB"/>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A5A2FD-D1D1-47BD-8486-F195A7BAB76F}" type="datetimeFigureOut">
              <a:rPr lang="en-GB" smtClean="0"/>
              <a:t>12/08/2022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7EA5A2FD-D1D1-47BD-8486-F195A7BAB76F}" type="datetimeFigureOut">
              <a:rPr lang="en-GB" smtClean="0"/>
              <a:t>12/08/2022</a:t>
            </a:fld>
            <a:endParaRPr lang="en-GB"/>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GB"/>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6F17CFD-2800-470A-AB16-A63F115BE45B}"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sa=i&amp;url=https://www.tomsguide.com/reviews/tile-pro-key-finder&amp;psig=AOvVaw3GbMGpviIvv8HBXqSdSmgv&amp;ust=1578398960716000&amp;source=images&amp;cd=vfe&amp;ved=0CAIQjRxqFwoTCKjPkL347uYCFQAAAAAdAAAAABAL" TargetMode="External"/><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hyperlink" Target="https://www.google.com/url?sa=i&amp;rct=j&amp;q=&amp;esrc=s&amp;source=images&amp;cd=&amp;ved=2ahUKEwi03N3OsaPnAhVl8uAKHRbEBlkQjRx6BAgBEAQ&amp;url=https%3A%2F%2Fsupport.apple.com%2Fexplore%2Ffind-my&amp;psig=AOvVaw3KbDGOs6qi82mJSXM6LKfD&amp;ust=1580200999576537" TargetMode="External"/><Relationship Id="rId1" Type="http://schemas.openxmlformats.org/officeDocument/2006/relationships/slideLayout" Target="../slideLayouts/slideLayout2.xml"/><Relationship Id="rId6" Type="http://schemas.openxmlformats.org/officeDocument/2006/relationships/hyperlink" Target="https://www.google.com/url?sa=i&amp;rct=j&amp;q=&amp;esrc=s&amp;source=images&amp;cd=&amp;cad=rja&amp;uact=8&amp;ved=2ahUKEwj46pCHs6PnAhVE1hoKHWf7A9wQjRx6BAgBEAQ&amp;url=https%3A%2F%2Fplay.google.com%2Fstore%2Fapps%2Fdetails%3Fid%3Dcom.whatsapp%26hl%3Den_GB&amp;psig=AOvVaw1JNoh0K0IUZxBViyUa0svl&amp;ust=1580201389877181"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im2-Cd_t3VAhUGVRQKHeIbCicQjRwIBw&amp;url=http://atclassroom.blogspot.com/2015/08/executive-functioning.html&amp;psig=AFQjCNHHsqxZ8ThmyuezKdOsvZxO1VrizA&amp;ust=150304956942995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webstockreview.net/explore/mind-clipart-physic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google.co.uk/url?sa=i&amp;rct=j&amp;q=&amp;esrc=s&amp;source=images&amp;cd=&amp;ved=2ahUKEwjtkIy299XlAhXhA2MBHTCuB1kQjRx6BAgBEAQ&amp;url=https://www.wis.edu.hk/mindfulness-based-stress-reduction-program-mbsr-courses-for-parents/&amp;psig=AOvVaw30eFchraFUT8EfCAZ5lTEv&amp;ust=1573141619823040"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google.co.uk/url?sa=i&amp;rct=j&amp;q=&amp;esrc=s&amp;source=images&amp;cd=&amp;ved=2ahUKEwjk8NO72q7nAhXb8uAKHfSwD5IQjRx6BAgBEAQ&amp;url=https://en.wikipedia.org/wiki/Sudoku&amp;psig=AOvVaw1RP55mjOulrn_pNRG35gCG&amp;ust=1580589925903648" TargetMode="Externa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hyperlink" Target="https://www.google.co.uk/url?sa=i&amp;rct=j&amp;q=&amp;esrc=s&amp;source=images&amp;cd=&amp;cad=rja&amp;uact=8&amp;ved=2ahUKEwiVwqjW2q7nAhU57uAKHTMtBp8QjRx6BAgBEAQ&amp;url=https://venturebeat.com/2014/06/16/with-60m-members-for-its-brain-training-app-lumosity-finally-launches-on-android/&amp;psig=AOvVaw3PUBVdIQpLuOZmWWQPDTKT&amp;ust=158058996321805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www.google.co.uk/url?sa=i&amp;rct=j&amp;q=&amp;esrc=s&amp;source=images&amp;cd=&amp;cad=rja&amp;uact=8&amp;ved=0ahUKEwju1e-XlObWAhUQK1AKHeE2BB0QjRwIBw&amp;url=http://presentationswithresults.com/are-you-chunking-your-content/&amp;psig=AOvVaw3xD09P6r6OaiKwSfEQ20eu&amp;ust=1507728384029746"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cad=rja&amp;uact=8&amp;ved=0ahUKEwig3o3nyOjVAhXGOxQKHRhIDFUQjRwIBw&amp;url=https://livehealthyosu.com/2016/04/07/leave-your-shoes-at-the-door-please/&amp;psig=AFQjCNEj7Aq59PNaD6VP_w-a9ilBomf4tA&amp;ust=1503413159684485"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cad=rja&amp;uact=8&amp;ved=2ahUKEwiN8ZWD267nAhUJDGMBHW4bAUkQjRx6BAgBEAQ&amp;url=https://www.wikihow.com/Find-Lost-Objects&amp;psig=AOvVaw3XWju-ySB1tOHfdIw_SHDT&amp;ust=158059006053677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google.co.uk/url?sa=i&amp;rct=j&amp;q=&amp;esrc=s&amp;source=images&amp;cd=&amp;cad=rja&amp;uact=8&amp;ved=2ahUKEwjLuuGGo9XlAhVSx4UKHapHATwQjRx6BAgBEAQ&amp;url=/url?sa%3Di%26rct%3Dj%26q%3D%26esrc%3Ds%26source%3Dimages%26cd%3D%26ved%3D%26url%3Dhttps://www.jing.fm/iclip/u2q8t4u2q8t4y3q8_fire-exit-107761-7457922-fire-exit-safety-sign/%26psig%3DAOvVaw0Rs6pxJmgwA9gDy56g-Nbt%26ust%3D1573118981589605&amp;psig=AOvVaw0Rs6pxJmgwA9gDy56g-Nbt&amp;ust=1573118981589605" TargetMode="External"/><Relationship Id="rId7" Type="http://schemas.openxmlformats.org/officeDocument/2006/relationships/hyperlink" Target="http://clipart-library.com/coffee-break-clipart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www.google.co.uk/url?sa=i&amp;rct=j&amp;q=&amp;esrc=s&amp;source=images&amp;cd=&amp;ved=&amp;url=http://clipart-library.com/bathroom-signs.html&amp;psig=AOvVaw0tSREeN8o5u0rGJ2iWdLZK&amp;ust=1573119052067001" TargetMode="External"/><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2ahUKEwi5pKT23a7nAhX7BGMBHbEjB7cQjRx6BAgBEAQ&amp;url=https://writingcooperative.com/telling-a-story-vs-storytelling-2c7a52377e95&amp;psig=AOvVaw2fUNfGFGU2li8dBTUVXHeS&amp;ust=158059083450671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hyperlink" Target="https://www.istockphoto.com/illustrations/scaffold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oogle.co.uk/url?sa=i&amp;rct=j&amp;q=&amp;esrc=s&amp;source=images&amp;cd=&amp;cad=rja&amp;uact=8&amp;ved=0ahUKEwiF8MHTxOjVAhVESRoKHfC5CqAQjRwIBw&amp;url=https://coschedule.com/blog/memory-techniques/&amp;psig=AFQjCNGBWrZ2SyE5KsUv01gZZ9DqDgeDsQ&amp;ust=1503412095760996"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2ahUKEwjnvbi43q7nAhWN2BQKHa9YBEEQjRx6BAgBEAQ&amp;url=https://clipartion.com/free-clipart-8450/&amp;psig=AOvVaw06eGjPqXbX1kHMTrHG4bL3&amp;ust=158059099105683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jwhJ2Tq6PnAhVh8OAKHYIIBL8QjRx6BAgBEAQ&amp;url=https%3A%2F%2Fwebstockreview.net%2Fexplore%2Fgoal-clipart-business-goal%2F&amp;psig=AOvVaw1s8XRkCj85ZtPoiK0LQor-&amp;ust=158019926627645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google.co.uk/url?sa=i&amp;rct=j&amp;q=&amp;esrc=s&amp;source=images&amp;cd=&amp;cad=rja&amp;uact=8&amp;ved=0ahUKEwjmp9fz_t3VAhWDMhoKHSoNA1AQjRwIBw&amp;url=https://www.theatlantic.com/health/archive/2011/12/is-the-expansion-of-knowledge-endangering-genius/249735/&amp;psig=AFQjCNEusdfGovjSTS6aYtaxFysdWEFJig&amp;ust=1503049757165511" TargetMode="External"/><Relationship Id="rId1" Type="http://schemas.openxmlformats.org/officeDocument/2006/relationships/slideLayout" Target="../slideLayouts/slideLayout2.xml"/><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google.com/url?sa=i&amp;rct=j&amp;q=&amp;esrc=s&amp;source=images&amp;cd=&amp;ved=2ahUKEwjwhJ2Tq6PnAhVh8OAKHYIIBL8QjRx6BAgBEAQ&amp;url=https%3A%2F%2Fwebstockreview.net%2Fexplore%2Fgoal-clipart-business-goal%2F&amp;psig=AOvVaw1s8XRkCj85ZtPoiK0LQor-&amp;ust=158019926627645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cad=rja&amp;uact=8&amp;ved=0ahUKEwjE-dmu8OfVAhUFDxoKHUlgDk4QjRwIBw&amp;url=https://www.klejonka.info/2017timage-two-people-talking-clipart.awp&amp;psig=AFQjCNHtsXpr0X4hLs09q2ZKczaNjlUY3Q&amp;ust=150338933821679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google.co.uk/url?sa=i&amp;rct=j&amp;q=&amp;esrc=s&amp;source=images&amp;cd=&amp;cad=rja&amp;uact=8&amp;ved=0ahUKEwics5ys8efVAhWDyRoKHYe9CvUQjRwIBw&amp;url=http://www.huffingtonpost.com/gretchen-rubin/photographs-can-boost-your-happiness_b_3210947.html&amp;psig=AFQjCNEXm_F1w08VTwNTMTYkltlRUzpxhQ&amp;ust=1503389730384322" TargetMode="Externa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latin typeface="Calibri" panose="020F0502020204030204" pitchFamily="34" charset="0"/>
                <a:cs typeface="Calibri" panose="020F0502020204030204" pitchFamily="34" charset="0"/>
              </a:rPr>
              <a:t>Memory Skills Group</a:t>
            </a:r>
          </a:p>
        </p:txBody>
      </p:sp>
      <p:sp>
        <p:nvSpPr>
          <p:cNvPr id="3" name="Subtitle 2"/>
          <p:cNvSpPr>
            <a:spLocks noGrp="1"/>
          </p:cNvSpPr>
          <p:nvPr>
            <p:ph type="subTitle" idx="1"/>
          </p:nvPr>
        </p:nvSpPr>
        <p:spPr>
          <a:xfrm>
            <a:off x="685800" y="3505200"/>
            <a:ext cx="7846640" cy="3092152"/>
          </a:xfrm>
        </p:spPr>
        <p:txBody>
          <a:bodyPr>
            <a:normAutofit/>
          </a:bodyPr>
          <a:lstStyle/>
          <a:p>
            <a:r>
              <a:rPr lang="en-GB" dirty="0">
                <a:latin typeface="Calibri" panose="020F0502020204030204" pitchFamily="34" charset="0"/>
                <a:cs typeface="Calibri" panose="020F0502020204030204" pitchFamily="34" charset="0"/>
              </a:rPr>
              <a:t>Week 3 : External memory enhancement strategies</a:t>
            </a:r>
          </a:p>
          <a:p>
            <a:endParaRPr lang="en-GB"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a:p>
            <a:r>
              <a:rPr lang="en-GB" sz="900" dirty="0">
                <a:latin typeface="Calibri" panose="020F0502020204030204" pitchFamily="34" charset="0"/>
                <a:cs typeface="Calibri" panose="020F0502020204030204" pitchFamily="34" charset="0"/>
              </a:rPr>
              <a:t>Rebecca </a:t>
            </a:r>
            <a:r>
              <a:rPr lang="en-GB" sz="900" dirty="0" err="1">
                <a:latin typeface="Calibri" panose="020F0502020204030204" pitchFamily="34" charset="0"/>
                <a:cs typeface="Calibri" panose="020F0502020204030204" pitchFamily="34" charset="0"/>
              </a:rPr>
              <a:t>Niebieszczanski</a:t>
            </a:r>
            <a:r>
              <a:rPr lang="en-GB" sz="900" dirty="0">
                <a:latin typeface="Calibri" panose="020F0502020204030204" pitchFamily="34" charset="0"/>
                <a:cs typeface="Calibri" panose="020F0502020204030204" pitchFamily="34" charset="0"/>
              </a:rPr>
              <a:t> (Trainee Clinical Psychologist)</a:t>
            </a:r>
          </a:p>
          <a:p>
            <a:r>
              <a:rPr lang="en-GB" sz="900" dirty="0">
                <a:latin typeface="Calibri" panose="020F0502020204030204" pitchFamily="34" charset="0"/>
                <a:cs typeface="Calibri" panose="020F0502020204030204" pitchFamily="34" charset="0"/>
              </a:rPr>
              <a:t>Kirsty Ellis (Assistant Psychologist)</a:t>
            </a:r>
          </a:p>
          <a:p>
            <a:r>
              <a:rPr lang="en-GB" sz="900" dirty="0">
                <a:latin typeface="Calibri" panose="020F0502020204030204" pitchFamily="34" charset="0"/>
                <a:cs typeface="Calibri" panose="020F0502020204030204" pitchFamily="34" charset="0"/>
              </a:rPr>
              <a:t>Lesley Stewart (Consultant Clinical Neuropsychologist)</a:t>
            </a:r>
          </a:p>
          <a:p>
            <a:endParaRPr lang="en-GB" sz="900" dirty="0">
              <a:latin typeface="Calibri" panose="020F0502020204030204" pitchFamily="34" charset="0"/>
              <a:cs typeface="Calibri" panose="020F0502020204030204" pitchFamily="34" charset="0"/>
            </a:endParaRPr>
          </a:p>
          <a:p>
            <a:r>
              <a:rPr lang="en-GB" sz="900" dirty="0">
                <a:latin typeface="Calibri" panose="020F0502020204030204" pitchFamily="34" charset="0"/>
                <a:cs typeface="Calibri" panose="020F0502020204030204" pitchFamily="34" charset="0"/>
              </a:rPr>
              <a:t>Revised </a:t>
            </a:r>
            <a:r>
              <a:rPr lang="en-GB" sz="900" dirty="0" smtClean="0">
                <a:latin typeface="Calibri" panose="020F0502020204030204" pitchFamily="34" charset="0"/>
                <a:cs typeface="Calibri" panose="020F0502020204030204" pitchFamily="34" charset="0"/>
              </a:rPr>
              <a:t>2021</a:t>
            </a:r>
            <a:endParaRPr lang="en-GB" sz="900" dirty="0">
              <a:latin typeface="Calibri" panose="020F0502020204030204" pitchFamily="34" charset="0"/>
              <a:cs typeface="Calibri" panose="020F0502020204030204" pitchFamily="34" charset="0"/>
            </a:endParaRPr>
          </a:p>
          <a:p>
            <a:r>
              <a:rPr lang="en-GB" sz="900" dirty="0" smtClean="0">
                <a:latin typeface="Calibri" panose="020F0502020204030204" pitchFamily="34" charset="0"/>
                <a:cs typeface="Calibri" panose="020F0502020204030204" pitchFamily="34" charset="0"/>
              </a:rPr>
              <a:t>Grace Sunerton (Assistant </a:t>
            </a:r>
            <a:r>
              <a:rPr lang="en-GB" sz="900" dirty="0">
                <a:latin typeface="Calibri" panose="020F0502020204030204" pitchFamily="34" charset="0"/>
                <a:cs typeface="Calibri" panose="020F0502020204030204" pitchFamily="34" charset="0"/>
              </a:rPr>
              <a:t>Psychologist)</a:t>
            </a:r>
          </a:p>
          <a:p>
            <a:r>
              <a:rPr lang="en-GB" sz="900" dirty="0" smtClean="0">
                <a:latin typeface="Calibri" panose="020F0502020204030204" pitchFamily="34" charset="0"/>
                <a:cs typeface="Calibri" panose="020F0502020204030204" pitchFamily="34" charset="0"/>
              </a:rPr>
              <a:t>Alice Roblin (Senior </a:t>
            </a:r>
            <a:r>
              <a:rPr lang="en-GB" sz="900" dirty="0">
                <a:latin typeface="Calibri" panose="020F0502020204030204" pitchFamily="34" charset="0"/>
                <a:cs typeface="Calibri" panose="020F0502020204030204" pitchFamily="34" charset="0"/>
              </a:rPr>
              <a:t>Clinical Psychologist</a:t>
            </a:r>
            <a:r>
              <a:rPr lang="en-GB" sz="900" dirty="0" smtClean="0">
                <a:latin typeface="Calibri" panose="020F0502020204030204" pitchFamily="34" charset="0"/>
                <a:cs typeface="Calibri" panose="020F0502020204030204" pitchFamily="34" charset="0"/>
              </a:rPr>
              <a:t>)</a:t>
            </a:r>
            <a:endParaRPr lang="en-GB" sz="900" dirty="0">
              <a:latin typeface="Calibri" panose="020F0502020204030204" pitchFamily="34" charset="0"/>
              <a:cs typeface="Calibri" panose="020F0502020204030204" pitchFamily="34" charset="0"/>
            </a:endParaRPr>
          </a:p>
        </p:txBody>
      </p:sp>
      <p:pic>
        <p:nvPicPr>
          <p:cNvPr id="7" name="Picture 6" descr="NSCHT two lines COLOUR.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7600" y="476672"/>
            <a:ext cx="3246722" cy="77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0284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5727-9F2C-244E-A5F7-D63AAC117952}"/>
              </a:ext>
            </a:extLst>
          </p:cNvPr>
          <p:cNvSpPr>
            <a:spLocks noGrp="1"/>
          </p:cNvSpPr>
          <p:nvPr>
            <p:ph type="title"/>
          </p:nvPr>
        </p:nvSpPr>
        <p:spPr/>
        <p:txBody>
          <a:bodyPr/>
          <a:lstStyle/>
          <a:p>
            <a:r>
              <a:rPr lang="en-US" dirty="0" smtClean="0"/>
              <a:t>Organisation – notes </a:t>
            </a:r>
            <a:endParaRPr lang="en-US" dirty="0"/>
          </a:p>
        </p:txBody>
      </p:sp>
      <p:sp>
        <p:nvSpPr>
          <p:cNvPr id="12" name="TextBox 11">
            <a:extLst>
              <a:ext uri="{FF2B5EF4-FFF2-40B4-BE49-F238E27FC236}">
                <a16:creationId xmlns:a16="http://schemas.microsoft.com/office/drawing/2014/main" id="{E3327E25-F030-1A41-AE05-79CF379936E3}"/>
              </a:ext>
            </a:extLst>
          </p:cNvPr>
          <p:cNvSpPr txBox="1"/>
          <p:nvPr/>
        </p:nvSpPr>
        <p:spPr>
          <a:xfrm>
            <a:off x="585664" y="1680444"/>
            <a:ext cx="5112568" cy="1015663"/>
          </a:xfrm>
          <a:prstGeom prst="rect">
            <a:avLst/>
          </a:prstGeom>
          <a:noFill/>
        </p:spPr>
        <p:txBody>
          <a:bodyPr wrap="square" rtlCol="0">
            <a:spAutoFit/>
          </a:bodyPr>
          <a:lstStyle/>
          <a:p>
            <a:pPr algn="just"/>
            <a:r>
              <a:rPr lang="en-US" sz="2000" dirty="0"/>
              <a:t>Journal – writing down the events of the day and looking back on them at a later stage </a:t>
            </a:r>
          </a:p>
        </p:txBody>
      </p:sp>
      <p:pic>
        <p:nvPicPr>
          <p:cNvPr id="13" name="Picture 12">
            <a:extLst>
              <a:ext uri="{FF2B5EF4-FFF2-40B4-BE49-F238E27FC236}">
                <a16:creationId xmlns:a16="http://schemas.microsoft.com/office/drawing/2014/main" id="{0BE4C6C1-C8A5-F44B-944B-AF3B345A4D1B}"/>
              </a:ext>
            </a:extLst>
          </p:cNvPr>
          <p:cNvPicPr>
            <a:picLocks noChangeAspect="1"/>
          </p:cNvPicPr>
          <p:nvPr/>
        </p:nvPicPr>
        <p:blipFill>
          <a:blip r:embed="rId2"/>
          <a:stretch>
            <a:fillRect/>
          </a:stretch>
        </p:blipFill>
        <p:spPr>
          <a:xfrm>
            <a:off x="6444208" y="1206499"/>
            <a:ext cx="1440160" cy="1489608"/>
          </a:xfrm>
          <a:prstGeom prst="rect">
            <a:avLst/>
          </a:prstGeom>
        </p:spPr>
      </p:pic>
      <p:sp>
        <p:nvSpPr>
          <p:cNvPr id="14" name="TextBox 13">
            <a:extLst>
              <a:ext uri="{FF2B5EF4-FFF2-40B4-BE49-F238E27FC236}">
                <a16:creationId xmlns:a16="http://schemas.microsoft.com/office/drawing/2014/main" id="{7A61AD1D-45E1-5141-8899-702BA3374C6E}"/>
              </a:ext>
            </a:extLst>
          </p:cNvPr>
          <p:cNvSpPr txBox="1"/>
          <p:nvPr/>
        </p:nvSpPr>
        <p:spPr>
          <a:xfrm>
            <a:off x="585664" y="3226058"/>
            <a:ext cx="5112568" cy="1015663"/>
          </a:xfrm>
          <a:prstGeom prst="rect">
            <a:avLst/>
          </a:prstGeom>
          <a:noFill/>
        </p:spPr>
        <p:txBody>
          <a:bodyPr wrap="square" rtlCol="0">
            <a:spAutoFit/>
          </a:bodyPr>
          <a:lstStyle/>
          <a:p>
            <a:pPr algn="just"/>
            <a:r>
              <a:rPr lang="en-US" sz="2000" dirty="0"/>
              <a:t>Post-it notes – little reminders e.g. a note next to your door to remind you lock in when you come in at night</a:t>
            </a:r>
          </a:p>
        </p:txBody>
      </p:sp>
      <p:pic>
        <p:nvPicPr>
          <p:cNvPr id="15" name="Picture 14">
            <a:extLst>
              <a:ext uri="{FF2B5EF4-FFF2-40B4-BE49-F238E27FC236}">
                <a16:creationId xmlns:a16="http://schemas.microsoft.com/office/drawing/2014/main" id="{59EC3B9E-C17C-8849-B96C-9352A6D78BD5}"/>
              </a:ext>
            </a:extLst>
          </p:cNvPr>
          <p:cNvPicPr>
            <a:picLocks noChangeAspect="1"/>
          </p:cNvPicPr>
          <p:nvPr/>
        </p:nvPicPr>
        <p:blipFill>
          <a:blip r:embed="rId3"/>
          <a:stretch>
            <a:fillRect/>
          </a:stretch>
        </p:blipFill>
        <p:spPr>
          <a:xfrm>
            <a:off x="6372200" y="2960585"/>
            <a:ext cx="1837946" cy="1332511"/>
          </a:xfrm>
          <a:prstGeom prst="rect">
            <a:avLst/>
          </a:prstGeom>
        </p:spPr>
      </p:pic>
      <p:sp>
        <p:nvSpPr>
          <p:cNvPr id="16" name="TextBox 15">
            <a:extLst>
              <a:ext uri="{FF2B5EF4-FFF2-40B4-BE49-F238E27FC236}">
                <a16:creationId xmlns:a16="http://schemas.microsoft.com/office/drawing/2014/main" id="{6AC90648-EA7D-6447-898B-416A5C6A2FD5}"/>
              </a:ext>
            </a:extLst>
          </p:cNvPr>
          <p:cNvSpPr txBox="1"/>
          <p:nvPr/>
        </p:nvSpPr>
        <p:spPr>
          <a:xfrm>
            <a:off x="585664" y="4781048"/>
            <a:ext cx="5112568" cy="1015663"/>
          </a:xfrm>
          <a:prstGeom prst="rect">
            <a:avLst/>
          </a:prstGeom>
          <a:noFill/>
        </p:spPr>
        <p:txBody>
          <a:bodyPr wrap="square" rtlCol="0">
            <a:spAutoFit/>
          </a:bodyPr>
          <a:lstStyle/>
          <a:p>
            <a:pPr algn="just"/>
            <a:r>
              <a:rPr lang="en-US" sz="2000" dirty="0"/>
              <a:t>To do lists – a daily list of things to do which you can ‘tick off’ if you have completed </a:t>
            </a:r>
            <a:r>
              <a:rPr lang="en-US" sz="2000" dirty="0" smtClean="0"/>
              <a:t>something.</a:t>
            </a:r>
            <a:endParaRPr lang="en-US" sz="2000" dirty="0"/>
          </a:p>
        </p:txBody>
      </p:sp>
      <p:pic>
        <p:nvPicPr>
          <p:cNvPr id="18" name="Picture 17">
            <a:extLst>
              <a:ext uri="{FF2B5EF4-FFF2-40B4-BE49-F238E27FC236}">
                <a16:creationId xmlns:a16="http://schemas.microsoft.com/office/drawing/2014/main" id="{6416BFA2-28B4-B541-9B63-9BA742197887}"/>
              </a:ext>
            </a:extLst>
          </p:cNvPr>
          <p:cNvPicPr>
            <a:picLocks noChangeAspect="1"/>
          </p:cNvPicPr>
          <p:nvPr/>
        </p:nvPicPr>
        <p:blipFill>
          <a:blip r:embed="rId4"/>
          <a:stretch>
            <a:fillRect/>
          </a:stretch>
        </p:blipFill>
        <p:spPr>
          <a:xfrm>
            <a:off x="6564230" y="4653136"/>
            <a:ext cx="1536162" cy="1536162"/>
          </a:xfrm>
          <a:prstGeom prst="rect">
            <a:avLst/>
          </a:prstGeom>
        </p:spPr>
      </p:pic>
    </p:spTree>
    <p:extLst>
      <p:ext uri="{BB962C8B-B14F-4D97-AF65-F5344CB8AC3E}">
        <p14:creationId xmlns:p14="http://schemas.microsoft.com/office/powerpoint/2010/main" val="3788679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68BB-5753-AA4A-86C8-6B73C13539B5}"/>
              </a:ext>
            </a:extLst>
          </p:cNvPr>
          <p:cNvSpPr>
            <a:spLocks noGrp="1"/>
          </p:cNvSpPr>
          <p:nvPr>
            <p:ph type="title"/>
          </p:nvPr>
        </p:nvSpPr>
        <p:spPr>
          <a:xfrm>
            <a:off x="726280" y="597477"/>
            <a:ext cx="8229600" cy="990600"/>
          </a:xfrm>
        </p:spPr>
        <p:txBody>
          <a:bodyPr/>
          <a:lstStyle/>
          <a:p>
            <a:r>
              <a:rPr lang="en-US" dirty="0" smtClean="0"/>
              <a:t>Organisation – sorting</a:t>
            </a:r>
            <a:endParaRPr lang="en-US" dirty="0"/>
          </a:p>
        </p:txBody>
      </p:sp>
      <p:sp>
        <p:nvSpPr>
          <p:cNvPr id="3" name="Content Placeholder 2">
            <a:extLst>
              <a:ext uri="{FF2B5EF4-FFF2-40B4-BE49-F238E27FC236}">
                <a16:creationId xmlns:a16="http://schemas.microsoft.com/office/drawing/2014/main" id="{CDA15D08-B857-3244-A1A0-3B2921D5B469}"/>
              </a:ext>
            </a:extLst>
          </p:cNvPr>
          <p:cNvSpPr>
            <a:spLocks noGrp="1"/>
          </p:cNvSpPr>
          <p:nvPr>
            <p:ph idx="1"/>
          </p:nvPr>
        </p:nvSpPr>
        <p:spPr>
          <a:xfrm>
            <a:off x="623113" y="1916832"/>
            <a:ext cx="4824536" cy="3527857"/>
          </a:xfrm>
        </p:spPr>
        <p:txBody>
          <a:bodyPr>
            <a:noAutofit/>
          </a:bodyPr>
          <a:lstStyle/>
          <a:p>
            <a:pPr marL="0" indent="0">
              <a:buNone/>
            </a:pPr>
            <a:r>
              <a:rPr lang="en-US" b="1" dirty="0" smtClean="0"/>
              <a:t>Everything has its place!</a:t>
            </a:r>
            <a:endParaRPr lang="en-US" b="1" dirty="0"/>
          </a:p>
          <a:p>
            <a:r>
              <a:rPr lang="en-US" dirty="0" smtClean="0"/>
              <a:t>Finding things – e.g. keys in a bowl, glasses on the night stand, wallet in your left jacket pocket</a:t>
            </a:r>
          </a:p>
          <a:p>
            <a:r>
              <a:rPr lang="en-US" dirty="0"/>
              <a:t>S</a:t>
            </a:r>
            <a:r>
              <a:rPr lang="en-US" dirty="0" smtClean="0"/>
              <a:t>ort </a:t>
            </a:r>
            <a:r>
              <a:rPr lang="en-US" dirty="0"/>
              <a:t>items into drawers, cupboards and shelves </a:t>
            </a:r>
          </a:p>
          <a:p>
            <a:r>
              <a:rPr lang="en-US" dirty="0"/>
              <a:t>Folders/files for important documents </a:t>
            </a:r>
          </a:p>
          <a:p>
            <a:r>
              <a:rPr lang="en-US" dirty="0"/>
              <a:t>Label drawers, doors, cabinets, files and </a:t>
            </a:r>
            <a:r>
              <a:rPr lang="en-US" dirty="0" smtClean="0"/>
              <a:t>boxes.</a:t>
            </a:r>
            <a:endParaRPr lang="en-US" dirty="0"/>
          </a:p>
        </p:txBody>
      </p:sp>
      <p:pic>
        <p:nvPicPr>
          <p:cNvPr id="5" name="Picture 4">
            <a:extLst>
              <a:ext uri="{FF2B5EF4-FFF2-40B4-BE49-F238E27FC236}">
                <a16:creationId xmlns:a16="http://schemas.microsoft.com/office/drawing/2014/main" id="{645EA83D-7FAD-6940-8272-056FC960B460}"/>
              </a:ext>
            </a:extLst>
          </p:cNvPr>
          <p:cNvPicPr>
            <a:picLocks noChangeAspect="1"/>
          </p:cNvPicPr>
          <p:nvPr/>
        </p:nvPicPr>
        <p:blipFill>
          <a:blip r:embed="rId2"/>
          <a:stretch>
            <a:fillRect/>
          </a:stretch>
        </p:blipFill>
        <p:spPr>
          <a:xfrm>
            <a:off x="6609331" y="2103748"/>
            <a:ext cx="2304256" cy="2304256"/>
          </a:xfrm>
          <a:prstGeom prst="rect">
            <a:avLst/>
          </a:prstGeom>
        </p:spPr>
      </p:pic>
      <p:pic>
        <p:nvPicPr>
          <p:cNvPr id="6" name="Picture 5">
            <a:extLst>
              <a:ext uri="{FF2B5EF4-FFF2-40B4-BE49-F238E27FC236}">
                <a16:creationId xmlns:a16="http://schemas.microsoft.com/office/drawing/2014/main" id="{57343972-A8AF-8543-9075-35CBC011A289}"/>
              </a:ext>
            </a:extLst>
          </p:cNvPr>
          <p:cNvPicPr>
            <a:picLocks noChangeAspect="1"/>
          </p:cNvPicPr>
          <p:nvPr/>
        </p:nvPicPr>
        <p:blipFill>
          <a:blip r:embed="rId3"/>
          <a:stretch>
            <a:fillRect/>
          </a:stretch>
        </p:blipFill>
        <p:spPr>
          <a:xfrm>
            <a:off x="5453988" y="2063006"/>
            <a:ext cx="1721718" cy="1147812"/>
          </a:xfrm>
          <a:prstGeom prst="rect">
            <a:avLst/>
          </a:prstGeom>
        </p:spPr>
      </p:pic>
      <p:pic>
        <p:nvPicPr>
          <p:cNvPr id="4" name="Picture 3">
            <a:extLst>
              <a:ext uri="{FF2B5EF4-FFF2-40B4-BE49-F238E27FC236}">
                <a16:creationId xmlns:a16="http://schemas.microsoft.com/office/drawing/2014/main" id="{DB3E4A96-DB8B-5043-B0BB-DE8CBC013E9F}"/>
              </a:ext>
            </a:extLst>
          </p:cNvPr>
          <p:cNvPicPr>
            <a:picLocks noChangeAspect="1"/>
          </p:cNvPicPr>
          <p:nvPr/>
        </p:nvPicPr>
        <p:blipFill>
          <a:blip r:embed="rId4"/>
          <a:stretch>
            <a:fillRect/>
          </a:stretch>
        </p:blipFill>
        <p:spPr>
          <a:xfrm>
            <a:off x="5871444" y="4221088"/>
            <a:ext cx="1890015" cy="1421174"/>
          </a:xfrm>
          <a:prstGeom prst="rect">
            <a:avLst/>
          </a:prstGeom>
        </p:spPr>
      </p:pic>
    </p:spTree>
    <p:extLst>
      <p:ext uri="{BB962C8B-B14F-4D97-AF65-F5344CB8AC3E}">
        <p14:creationId xmlns:p14="http://schemas.microsoft.com/office/powerpoint/2010/main" val="181479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Technology </a:t>
            </a:r>
            <a:endParaRPr lang="en-GB" dirty="0"/>
          </a:p>
        </p:txBody>
      </p:sp>
      <p:sp>
        <p:nvSpPr>
          <p:cNvPr id="3" name="Content Placeholder 2"/>
          <p:cNvSpPr>
            <a:spLocks noGrp="1"/>
          </p:cNvSpPr>
          <p:nvPr>
            <p:ph idx="1"/>
          </p:nvPr>
        </p:nvSpPr>
        <p:spPr>
          <a:xfrm>
            <a:off x="457200" y="1600200"/>
            <a:ext cx="4114800" cy="4876800"/>
          </a:xfrm>
        </p:spPr>
        <p:txBody>
          <a:bodyPr>
            <a:normAutofit fontScale="85000" lnSpcReduction="10000"/>
          </a:bodyPr>
          <a:lstStyle/>
          <a:p>
            <a:pPr marL="0" indent="0">
              <a:buNone/>
            </a:pPr>
            <a:r>
              <a:rPr lang="en-GB" dirty="0" smtClean="0"/>
              <a:t>Organisation:</a:t>
            </a:r>
          </a:p>
          <a:p>
            <a:r>
              <a:rPr lang="en-GB" dirty="0" smtClean="0"/>
              <a:t>Apple/android calendars for appointments (setting alarms and reminders).</a:t>
            </a:r>
          </a:p>
          <a:p>
            <a:r>
              <a:rPr lang="en-GB" dirty="0"/>
              <a:t>A</a:t>
            </a:r>
            <a:r>
              <a:rPr lang="en-GB" dirty="0" smtClean="0"/>
              <a:t>pps e.g. ‘Trello’, Evernote, memento, </a:t>
            </a:r>
            <a:r>
              <a:rPr lang="en-GB" dirty="0" err="1" smtClean="0"/>
              <a:t>Todoist</a:t>
            </a:r>
            <a:r>
              <a:rPr lang="en-GB" dirty="0" smtClean="0"/>
              <a:t> </a:t>
            </a:r>
          </a:p>
          <a:p>
            <a:endParaRPr lang="en-GB" dirty="0"/>
          </a:p>
          <a:p>
            <a:r>
              <a:rPr lang="en-GB" dirty="0" smtClean="0"/>
              <a:t>Google maps if you can’t remember the route to your destination (save locations).</a:t>
            </a:r>
          </a:p>
          <a:p>
            <a:endParaRPr lang="en-GB" dirty="0" smtClean="0"/>
          </a:p>
          <a:p>
            <a:r>
              <a:rPr lang="en-GB" dirty="0"/>
              <a:t>Tile </a:t>
            </a:r>
            <a:r>
              <a:rPr lang="en-GB" dirty="0" err="1"/>
              <a:t>bluetooth</a:t>
            </a:r>
            <a:r>
              <a:rPr lang="en-GB" dirty="0"/>
              <a:t> </a:t>
            </a:r>
            <a:r>
              <a:rPr lang="en-GB" dirty="0" smtClean="0"/>
              <a:t>stickers</a:t>
            </a:r>
          </a:p>
          <a:p>
            <a:endParaRPr lang="en-GB" dirty="0"/>
          </a:p>
          <a:p>
            <a:r>
              <a:rPr lang="en-GB" dirty="0" smtClean="0"/>
              <a:t>Find my friends on iPhone and share location on </a:t>
            </a:r>
            <a:r>
              <a:rPr lang="en-GB" dirty="0" err="1" smtClean="0"/>
              <a:t>Whatsapp</a:t>
            </a:r>
            <a:r>
              <a:rPr lang="en-GB" dirty="0" smtClean="0"/>
              <a:t>.</a:t>
            </a:r>
          </a:p>
          <a:p>
            <a:endParaRPr lang="en-GB" dirty="0"/>
          </a:p>
          <a:p>
            <a:endParaRPr lang="en-GB" dirty="0"/>
          </a:p>
        </p:txBody>
      </p:sp>
      <p:pic>
        <p:nvPicPr>
          <p:cNvPr id="4" name="Picture 3">
            <a:extLst>
              <a:ext uri="{FF2B5EF4-FFF2-40B4-BE49-F238E27FC236}">
                <a16:creationId xmlns:a16="http://schemas.microsoft.com/office/drawing/2014/main" id="{F78BC96A-1ED1-A94D-834F-2CB8E6DF4083}"/>
              </a:ext>
            </a:extLst>
          </p:cNvPr>
          <p:cNvPicPr>
            <a:picLocks noChangeAspect="1"/>
          </p:cNvPicPr>
          <p:nvPr/>
        </p:nvPicPr>
        <p:blipFill rotWithShape="1">
          <a:blip r:embed="rId2"/>
          <a:srcRect l="23180" r="9065" b="1685"/>
          <a:stretch/>
        </p:blipFill>
        <p:spPr>
          <a:xfrm>
            <a:off x="5166782" y="908720"/>
            <a:ext cx="3058730" cy="2495280"/>
          </a:xfrm>
          <a:prstGeom prst="rect">
            <a:avLst/>
          </a:prstGeom>
        </p:spPr>
      </p:pic>
      <p:pic>
        <p:nvPicPr>
          <p:cNvPr id="1026" name="Picture 2" descr="Image result for tile gps sticker&quo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4005063"/>
            <a:ext cx="3184302" cy="2047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85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676456" cy="990600"/>
          </a:xfrm>
        </p:spPr>
        <p:txBody>
          <a:bodyPr>
            <a:normAutofit fontScale="90000"/>
          </a:bodyPr>
          <a:lstStyle/>
          <a:p>
            <a:r>
              <a:rPr lang="en-GB" dirty="0" smtClean="0"/>
              <a:t>Using voice control on your phone/speaker </a:t>
            </a:r>
            <a:endParaRPr lang="en-GB" dirty="0"/>
          </a:p>
        </p:txBody>
      </p:sp>
      <p:pic>
        <p:nvPicPr>
          <p:cNvPr id="3074" name="Picture 2" descr="2f88ede8-86fb-49b1-ab6b-c8439f1fd29d@C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5502"/>
          <a:stretch/>
        </p:blipFill>
        <p:spPr bwMode="auto">
          <a:xfrm>
            <a:off x="1184641" y="1640328"/>
            <a:ext cx="2679891" cy="4559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3076" name="Picture 4" descr="b03ae854-3969-4f9c-9806-ee2432799ee3@C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529" y="1640328"/>
            <a:ext cx="2138195" cy="4644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61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find my">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0398" y="1209641"/>
            <a:ext cx="820806" cy="8208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55576" y="764704"/>
            <a:ext cx="3898776" cy="990600"/>
          </a:xfrm>
        </p:spPr>
        <p:txBody>
          <a:bodyPr>
            <a:normAutofit fontScale="90000"/>
          </a:bodyPr>
          <a:lstStyle/>
          <a:p>
            <a:r>
              <a:rPr lang="en-GB" dirty="0" smtClean="0"/>
              <a:t>Find My Friends (IPhone)</a:t>
            </a:r>
            <a:endParaRPr lang="en-GB" dirty="0"/>
          </a:p>
        </p:txBody>
      </p:sp>
      <p:pic>
        <p:nvPicPr>
          <p:cNvPr id="2050" name="Picture 2" descr="866956bd-fce4-435b-9f59-32ce207ea113@C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1086" y="2008510"/>
            <a:ext cx="2360118" cy="4285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4d4dec02-25ff-46b2-b49f-3e169c27a7e0@C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6023" y="1899941"/>
            <a:ext cx="2538761" cy="45026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4716016" y="629444"/>
            <a:ext cx="3898776" cy="990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dirty="0" smtClean="0"/>
              <a:t>WhatsApp </a:t>
            </a:r>
            <a:endParaRPr lang="en-GB" dirty="0"/>
          </a:p>
        </p:txBody>
      </p:sp>
      <p:pic>
        <p:nvPicPr>
          <p:cNvPr id="2055" name="Picture 7" descr="Image result for whatsapp">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70294" y="769650"/>
            <a:ext cx="833062" cy="83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90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8FBC28-C7F8-C24B-995C-02FC70959D22}"/>
              </a:ext>
            </a:extLst>
          </p:cNvPr>
          <p:cNvPicPr>
            <a:picLocks noChangeAspect="1"/>
          </p:cNvPicPr>
          <p:nvPr/>
        </p:nvPicPr>
        <p:blipFill>
          <a:blip r:embed="rId2"/>
          <a:stretch>
            <a:fillRect/>
          </a:stretch>
        </p:blipFill>
        <p:spPr>
          <a:xfrm>
            <a:off x="1043608" y="980728"/>
            <a:ext cx="6816757" cy="5112568"/>
          </a:xfrm>
          <a:prstGeom prst="rect">
            <a:avLst/>
          </a:prstGeom>
        </p:spPr>
      </p:pic>
    </p:spTree>
    <p:extLst>
      <p:ext uri="{BB962C8B-B14F-4D97-AF65-F5344CB8AC3E}">
        <p14:creationId xmlns:p14="http://schemas.microsoft.com/office/powerpoint/2010/main" val="3811125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2708920"/>
            <a:ext cx="8229600" cy="990600"/>
          </a:xfrm>
        </p:spPr>
        <p:txBody>
          <a:bodyPr/>
          <a:lstStyle/>
          <a:p>
            <a:pPr algn="ctr"/>
            <a:r>
              <a:rPr lang="en-GB" dirty="0" smtClean="0">
                <a:latin typeface="Calibri" panose="020F0502020204030204" pitchFamily="34" charset="0"/>
                <a:cs typeface="Calibri" panose="020F0502020204030204" pitchFamily="34" charset="0"/>
              </a:rPr>
              <a:t>Remembering names: Quick Exercise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4488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780" t="23462" r="35123" b="12864"/>
          <a:stretch/>
        </p:blipFill>
        <p:spPr bwMode="auto">
          <a:xfrm>
            <a:off x="1691680" y="404664"/>
            <a:ext cx="5504211" cy="630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77596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860" t="22981" r="33790" b="14781"/>
          <a:stretch/>
        </p:blipFill>
        <p:spPr bwMode="auto">
          <a:xfrm>
            <a:off x="1619672" y="476672"/>
            <a:ext cx="5733256" cy="616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1953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20888"/>
            <a:ext cx="8229600" cy="2160240"/>
          </a:xfrm>
        </p:spPr>
        <p:txBody>
          <a:bodyPr>
            <a:normAutofit/>
          </a:bodyPr>
          <a:lstStyle/>
          <a:p>
            <a:pPr algn="ctr"/>
            <a:r>
              <a:rPr lang="en-GB" dirty="0" smtClean="0">
                <a:latin typeface="Calibri" panose="020F0502020204030204" pitchFamily="34" charset="0"/>
                <a:cs typeface="Calibri" panose="020F0502020204030204" pitchFamily="34" charset="0"/>
              </a:rPr>
              <a:t>How many did you remember?</a:t>
            </a:r>
            <a:br>
              <a:rPr lang="en-GB" dirty="0" smtClean="0">
                <a:latin typeface="Calibri" panose="020F0502020204030204" pitchFamily="34" charset="0"/>
                <a:cs typeface="Calibri" panose="020F0502020204030204" pitchFamily="34" charset="0"/>
              </a:rPr>
            </a:br>
            <a:r>
              <a:rPr lang="en-GB" dirty="0" smtClean="0">
                <a:latin typeface="Calibri" panose="020F0502020204030204" pitchFamily="34" charset="0"/>
                <a:cs typeface="Calibri" panose="020F0502020204030204" pitchFamily="34" charset="0"/>
              </a:rPr>
              <a:t/>
            </a:r>
            <a:br>
              <a:rPr lang="en-GB" dirty="0" smtClean="0">
                <a:latin typeface="Calibri" panose="020F0502020204030204" pitchFamily="34" charset="0"/>
                <a:cs typeface="Calibri" panose="020F0502020204030204" pitchFamily="34" charset="0"/>
              </a:rPr>
            </a:br>
            <a:r>
              <a:rPr lang="en-GB" dirty="0" smtClean="0">
                <a:latin typeface="Calibri" panose="020F0502020204030204" pitchFamily="34" charset="0"/>
                <a:cs typeface="Calibri" panose="020F0502020204030204" pitchFamily="34" charset="0"/>
              </a:rPr>
              <a:t>Did you use any strategies?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77974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executive function">
            <a:hlinkClick r:id="rId3"/>
          </p:cNvPr>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84470" y="3573016"/>
            <a:ext cx="2952328" cy="2448272"/>
          </a:xfrm>
          <a:prstGeom prst="rect">
            <a:avLst/>
          </a:prstGeom>
          <a:ln>
            <a:noFill/>
          </a:ln>
          <a:effectLst>
            <a:softEdge rad="112500"/>
          </a:effectLst>
        </p:spPr>
      </p:pic>
      <p:sp>
        <p:nvSpPr>
          <p:cNvPr id="2" name="Title 1"/>
          <p:cNvSpPr>
            <a:spLocks noGrp="1"/>
          </p:cNvSpPr>
          <p:nvPr>
            <p:ph type="ctrTitle"/>
          </p:nvPr>
        </p:nvSpPr>
        <p:spPr/>
        <p:txBody>
          <a:bodyPr/>
          <a:lstStyle/>
          <a:p>
            <a:pPr algn="ctr"/>
            <a:r>
              <a:rPr lang="en-GB" dirty="0" smtClean="0">
                <a:latin typeface="Calibri" panose="020F0502020204030204" pitchFamily="34" charset="0"/>
                <a:cs typeface="Calibri" panose="020F0502020204030204" pitchFamily="34" charset="0"/>
              </a:rPr>
              <a:t>Welcome!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9467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Internal Strategies – what are they?</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55576" y="1772816"/>
            <a:ext cx="7416824" cy="1396752"/>
          </a:xfrm>
          <a:ln w="25400">
            <a:solidFill>
              <a:schemeClr val="accent1"/>
            </a:solidFill>
          </a:ln>
        </p:spPr>
        <p:txBody>
          <a:bodyPr>
            <a:normAutofit/>
          </a:bodyPr>
          <a:lstStyle/>
          <a:p>
            <a:pPr marL="0" indent="0" algn="ctr">
              <a:buNone/>
            </a:pPr>
            <a:r>
              <a:rPr lang="en-GB" sz="2800" dirty="0">
                <a:latin typeface="Calibri" panose="020F0502020204030204" pitchFamily="34" charset="0"/>
                <a:cs typeface="Calibri" panose="020F0502020204030204" pitchFamily="34" charset="0"/>
              </a:rPr>
              <a:t>Internal memory enhancement strategies are strategies that we use within our minds to aid memory</a:t>
            </a:r>
            <a:r>
              <a:rPr lang="en-GB" sz="2800" dirty="0" smtClean="0">
                <a:latin typeface="Calibri" panose="020F0502020204030204" pitchFamily="34" charset="0"/>
                <a:cs typeface="Calibri" panose="020F0502020204030204" pitchFamily="34" charset="0"/>
              </a:rPr>
              <a:t>.</a:t>
            </a:r>
          </a:p>
        </p:txBody>
      </p:sp>
      <p:pic>
        <p:nvPicPr>
          <p:cNvPr id="9220" name="Picture 4" descr="Image result for mind clipar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3429000"/>
            <a:ext cx="2952327"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81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Internal Strategies – why use them?</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Can help us to pay attention and process information by relying on our inner/internal resources.</a:t>
            </a:r>
          </a:p>
          <a:p>
            <a:r>
              <a:rPr lang="en-GB" dirty="0" smtClean="0">
                <a:latin typeface="Calibri" panose="020F0502020204030204" pitchFamily="34" charset="0"/>
                <a:cs typeface="Calibri" panose="020F0502020204030204" pitchFamily="34" charset="0"/>
              </a:rPr>
              <a:t>They focus </a:t>
            </a:r>
            <a:r>
              <a:rPr lang="en-GB" dirty="0">
                <a:latin typeface="Calibri" panose="020F0502020204030204" pitchFamily="34" charset="0"/>
                <a:cs typeface="Calibri" panose="020F0502020204030204" pitchFamily="34" charset="0"/>
              </a:rPr>
              <a:t>on different parts of the process of memory, including encoding, storage and retrieval and can be useful for remembering new information</a:t>
            </a:r>
            <a:r>
              <a:rPr lang="en-GB" dirty="0" smtClean="0">
                <a:latin typeface="Calibri" panose="020F0502020204030204" pitchFamily="34" charset="0"/>
                <a:cs typeface="Calibri" panose="020F0502020204030204" pitchFamily="34" charset="0"/>
              </a:rPr>
              <a:t>.</a:t>
            </a:r>
          </a:p>
          <a:p>
            <a:r>
              <a:rPr lang="en-GB" dirty="0" smtClean="0">
                <a:latin typeface="Calibri" panose="020F0502020204030204" pitchFamily="34" charset="0"/>
                <a:cs typeface="Calibri" panose="020F0502020204030204" pitchFamily="34" charset="0"/>
              </a:rPr>
              <a:t>More effort to use than external strategies and require practice!</a:t>
            </a:r>
          </a:p>
          <a:p>
            <a:r>
              <a:rPr lang="en-GB" dirty="0" smtClean="0">
                <a:latin typeface="Calibri" panose="020F0502020204030204" pitchFamily="34" charset="0"/>
                <a:cs typeface="Calibri" panose="020F0502020204030204" pitchFamily="34" charset="0"/>
              </a:rPr>
              <a:t>Might be best used for remembering specific things e.g. names</a:t>
            </a:r>
          </a:p>
          <a:p>
            <a:r>
              <a:rPr lang="en-GB" dirty="0" smtClean="0">
                <a:latin typeface="Calibri" panose="020F0502020204030204" pitchFamily="34" charset="0"/>
                <a:cs typeface="Calibri" panose="020F0502020204030204" pitchFamily="34" charset="0"/>
              </a:rPr>
              <a:t>There might be situations when external strategies aren’t available e.g. names </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00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Mindfulness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The aim of this is just to help us be more present ‘in the moment’, and give us some time to become more aware of our thoughts, feelings and any physical sensations.  </a:t>
            </a:r>
            <a:endParaRPr lang="en-GB" dirty="0" smtClean="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Attention</a:t>
            </a:r>
          </a:p>
          <a:p>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Retrieval</a:t>
            </a:r>
            <a:endParaRPr lang="en-GB" dirty="0">
              <a:latin typeface="Calibri" panose="020F0502020204030204" pitchFamily="34" charset="0"/>
              <a:cs typeface="Calibri" panose="020F0502020204030204" pitchFamily="34" charset="0"/>
            </a:endParaRPr>
          </a:p>
          <a:p>
            <a:endParaRPr lang="en-GB" dirty="0"/>
          </a:p>
        </p:txBody>
      </p:sp>
      <p:pic>
        <p:nvPicPr>
          <p:cNvPr id="4" name="Picture 2" descr="Image result for mindfulness clipar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4509120"/>
            <a:ext cx="4608512" cy="175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98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Brain Exercise</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T</a:t>
            </a:r>
            <a:r>
              <a:rPr lang="en-GB" dirty="0" smtClean="0">
                <a:latin typeface="Calibri" panose="020F0502020204030204" pitchFamily="34" charset="0"/>
                <a:cs typeface="Calibri" panose="020F0502020204030204" pitchFamily="34" charset="0"/>
              </a:rPr>
              <a:t>raining </a:t>
            </a:r>
            <a:r>
              <a:rPr lang="en-GB" dirty="0">
                <a:latin typeface="Calibri" panose="020F0502020204030204" pitchFamily="34" charset="0"/>
                <a:cs typeface="Calibri" panose="020F0502020204030204" pitchFamily="34" charset="0"/>
              </a:rPr>
              <a:t>and keeping the pathways in the brain active. </a:t>
            </a:r>
            <a:endParaRPr lang="en-GB" dirty="0" smtClean="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Doesn’t necessarily improve difficulties but helps to keep our brains active.</a:t>
            </a:r>
          </a:p>
          <a:p>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Sudoku, puzzles, arithmetic, apps, having a conversation!</a:t>
            </a:r>
            <a:endParaRPr lang="en-GB" dirty="0">
              <a:latin typeface="Calibri" panose="020F0502020204030204" pitchFamily="34" charset="0"/>
              <a:cs typeface="Calibri" panose="020F0502020204030204" pitchFamily="34" charset="0"/>
            </a:endParaRPr>
          </a:p>
        </p:txBody>
      </p:sp>
      <p:pic>
        <p:nvPicPr>
          <p:cNvPr id="1026" name="Picture 2" descr="Image result for sudoku">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4382815"/>
            <a:ext cx="1909434" cy="19094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uminosity ap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4382815"/>
            <a:ext cx="2664296" cy="1884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7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Chunking of Information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395536" y="1526962"/>
            <a:ext cx="8229600" cy="5331038"/>
          </a:xfrm>
        </p:spPr>
        <p:txBody>
          <a:bodyPr/>
          <a:lstStyle/>
          <a:p>
            <a:r>
              <a:rPr lang="en-GB" dirty="0" smtClean="0">
                <a:latin typeface="Calibri" panose="020F0502020204030204" pitchFamily="34" charset="0"/>
                <a:cs typeface="Calibri" panose="020F0502020204030204" pitchFamily="34" charset="0"/>
              </a:rPr>
              <a:t>Chunk information together </a:t>
            </a:r>
          </a:p>
          <a:p>
            <a:pPr lvl="1"/>
            <a:r>
              <a:rPr lang="en-GB" dirty="0" smtClean="0">
                <a:latin typeface="Calibri" panose="020F0502020204030204" pitchFamily="34" charset="0"/>
                <a:cs typeface="Calibri" panose="020F0502020204030204" pitchFamily="34" charset="0"/>
              </a:rPr>
              <a:t>Phone numbers</a:t>
            </a:r>
          </a:p>
          <a:p>
            <a:pPr lvl="1"/>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Group information</a:t>
            </a:r>
          </a:p>
          <a:p>
            <a:pPr lvl="1"/>
            <a:r>
              <a:rPr lang="en-GB" dirty="0" smtClean="0">
                <a:latin typeface="Calibri" panose="020F0502020204030204" pitchFamily="34" charset="0"/>
                <a:cs typeface="Calibri" panose="020F0502020204030204" pitchFamily="34" charset="0"/>
              </a:rPr>
              <a:t>Shopping list in categories</a:t>
            </a:r>
          </a:p>
          <a:p>
            <a:pPr lvl="1"/>
            <a:endParaRPr lang="en-GB" dirty="0" smtClean="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Encoding</a:t>
            </a:r>
          </a:p>
          <a:p>
            <a:pPr lvl="1"/>
            <a:endParaRPr lang="en-GB" dirty="0">
              <a:latin typeface="Calibri" panose="020F0502020204030204" pitchFamily="34" charset="0"/>
              <a:cs typeface="Calibri" panose="020F0502020204030204" pitchFamily="34" charset="0"/>
            </a:endParaRPr>
          </a:p>
          <a:p>
            <a:pPr lvl="1"/>
            <a:endParaRPr lang="en-GB" dirty="0" smtClean="0">
              <a:latin typeface="Calibri" panose="020F0502020204030204" pitchFamily="34" charset="0"/>
              <a:cs typeface="Calibri" panose="020F0502020204030204" pitchFamily="34" charset="0"/>
            </a:endParaRPr>
          </a:p>
          <a:p>
            <a:pPr lvl="1"/>
            <a:endParaRPr lang="en-GB" dirty="0">
              <a:latin typeface="Calibri" panose="020F0502020204030204" pitchFamily="34" charset="0"/>
              <a:cs typeface="Calibri" panose="020F0502020204030204" pitchFamily="34" charset="0"/>
            </a:endParaRPr>
          </a:p>
          <a:p>
            <a:pPr lvl="1"/>
            <a:endParaRPr lang="en-GB" dirty="0" smtClean="0">
              <a:latin typeface="Calibri" panose="020F0502020204030204" pitchFamily="34" charset="0"/>
              <a:cs typeface="Calibri" panose="020F0502020204030204" pitchFamily="34" charset="0"/>
            </a:endParaRPr>
          </a:p>
          <a:p>
            <a:pPr lvl="1"/>
            <a:endParaRPr lang="en-GB" dirty="0">
              <a:latin typeface="Calibri" panose="020F0502020204030204" pitchFamily="34" charset="0"/>
              <a:cs typeface="Calibri" panose="020F0502020204030204" pitchFamily="34" charset="0"/>
            </a:endParaRPr>
          </a:p>
          <a:p>
            <a:pPr lvl="1"/>
            <a:endParaRPr lang="en-GB" dirty="0" smtClean="0">
              <a:latin typeface="Calibri" panose="020F0502020204030204" pitchFamily="34" charset="0"/>
              <a:cs typeface="Calibri" panose="020F0502020204030204" pitchFamily="34" charset="0"/>
            </a:endParaRPr>
          </a:p>
          <a:p>
            <a:pPr lvl="1"/>
            <a:endParaRPr lang="en-GB" dirty="0">
              <a:latin typeface="Calibri" panose="020F0502020204030204" pitchFamily="34" charset="0"/>
              <a:cs typeface="Calibri" panose="020F0502020204030204" pitchFamily="34" charset="0"/>
            </a:endParaRPr>
          </a:p>
          <a:p>
            <a:pPr lvl="1"/>
            <a:endParaRPr lang="en-GB" dirty="0">
              <a:latin typeface="Calibri" panose="020F0502020204030204" pitchFamily="34" charset="0"/>
              <a:cs typeface="Calibri" panose="020F0502020204030204" pitchFamily="34" charset="0"/>
            </a:endParaRPr>
          </a:p>
        </p:txBody>
      </p:sp>
      <p:pic>
        <p:nvPicPr>
          <p:cNvPr id="4" name="Picture 3" descr="Image result for chunking strategy memory">
            <a:hlinkClick r:id="rId2"/>
          </p:cNvPr>
          <p:cNvPicPr/>
          <p:nvPr/>
        </p:nvPicPr>
        <p:blipFill rotWithShape="1">
          <a:blip r:embed="rId3">
            <a:extLst>
              <a:ext uri="{28A0092B-C50C-407E-A947-70E740481C1C}">
                <a14:useLocalDpi xmlns:a14="http://schemas.microsoft.com/office/drawing/2010/main" val="0"/>
              </a:ext>
            </a:extLst>
          </a:blip>
          <a:srcRect l="5597" t="16418" r="4105" b="39738"/>
          <a:stretch/>
        </p:blipFill>
        <p:spPr bwMode="auto">
          <a:xfrm>
            <a:off x="3804976" y="1988840"/>
            <a:ext cx="5146040" cy="33123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291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Making associations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A</a:t>
            </a:r>
            <a:r>
              <a:rPr lang="en-GB" dirty="0" smtClean="0">
                <a:latin typeface="Calibri" panose="020F0502020204030204" pitchFamily="34" charset="0"/>
                <a:cs typeface="Calibri" panose="020F0502020204030204" pitchFamily="34" charset="0"/>
              </a:rPr>
              <a:t>ssociations </a:t>
            </a:r>
            <a:r>
              <a:rPr lang="en-GB" dirty="0">
                <a:latin typeface="Calibri" panose="020F0502020204030204" pitchFamily="34" charset="0"/>
                <a:cs typeface="Calibri" panose="020F0502020204030204" pitchFamily="34" charset="0"/>
              </a:rPr>
              <a:t>between something you need to remember and previous knowledge can help us to make the new information more meaningful and we </a:t>
            </a:r>
            <a:r>
              <a:rPr lang="en-GB" dirty="0" smtClean="0">
                <a:latin typeface="Calibri" panose="020F0502020204030204" pitchFamily="34" charset="0"/>
                <a:cs typeface="Calibri" panose="020F0502020204030204" pitchFamily="34" charset="0"/>
              </a:rPr>
              <a:t>therefore </a:t>
            </a:r>
            <a:r>
              <a:rPr lang="en-GB" dirty="0">
                <a:latin typeface="Calibri" panose="020F0502020204030204" pitchFamily="34" charset="0"/>
                <a:cs typeface="Calibri" panose="020F0502020204030204" pitchFamily="34" charset="0"/>
              </a:rPr>
              <a:t>remember it </a:t>
            </a:r>
            <a:r>
              <a:rPr lang="en-GB" dirty="0" smtClean="0">
                <a:latin typeface="Calibri" panose="020F0502020204030204" pitchFamily="34" charset="0"/>
                <a:cs typeface="Calibri" panose="020F0502020204030204" pitchFamily="34" charset="0"/>
              </a:rPr>
              <a:t>better</a:t>
            </a:r>
          </a:p>
          <a:p>
            <a:endParaRPr lang="en-GB" dirty="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Link new activities to existing ones</a:t>
            </a:r>
          </a:p>
          <a:p>
            <a:pPr lvl="1"/>
            <a:r>
              <a:rPr lang="en-GB" dirty="0" smtClean="0">
                <a:latin typeface="Calibri" panose="020F0502020204030204" pitchFamily="34" charset="0"/>
                <a:cs typeface="Calibri" panose="020F0502020204030204" pitchFamily="34" charset="0"/>
              </a:rPr>
              <a:t>Names with something or someone you know</a:t>
            </a:r>
          </a:p>
          <a:p>
            <a:pPr lvl="1"/>
            <a:r>
              <a:rPr lang="en-GB" dirty="0" smtClean="0">
                <a:latin typeface="Calibri" panose="020F0502020204030204" pitchFamily="34" charset="0"/>
                <a:cs typeface="Calibri" panose="020F0502020204030204" pitchFamily="34" charset="0"/>
              </a:rPr>
              <a:t>Items linked with activity visible</a:t>
            </a:r>
          </a:p>
        </p:txBody>
      </p:sp>
      <p:pic>
        <p:nvPicPr>
          <p:cNvPr id="4" name="Picture 3" descr="Image result for shoes door">
            <a:hlinkClick r:id="rId3"/>
          </p:cNvPr>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699792" y="4365104"/>
            <a:ext cx="3447013" cy="2016224"/>
          </a:xfrm>
          <a:prstGeom prst="rect">
            <a:avLst/>
          </a:prstGeom>
          <a:ln>
            <a:noFill/>
          </a:ln>
          <a:effectLst>
            <a:softEdge rad="112500"/>
          </a:effectLst>
        </p:spPr>
      </p:pic>
    </p:spTree>
    <p:extLst>
      <p:ext uri="{BB962C8B-B14F-4D97-AF65-F5344CB8AC3E}">
        <p14:creationId xmlns:p14="http://schemas.microsoft.com/office/powerpoint/2010/main" val="280209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Visual Imagery</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Using visual imagery can be helpful for learning and remembering information</a:t>
            </a:r>
          </a:p>
          <a:p>
            <a:endParaRPr lang="en-GB" dirty="0" smtClean="0">
              <a:latin typeface="Calibri" panose="020F0502020204030204" pitchFamily="34" charset="0"/>
              <a:cs typeface="Calibri" panose="020F0502020204030204" pitchFamily="34" charset="0"/>
            </a:endParaRPr>
          </a:p>
          <a:p>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Things to do </a:t>
            </a:r>
          </a:p>
          <a:p>
            <a:pPr lvl="1"/>
            <a:r>
              <a:rPr lang="en-GB" dirty="0" smtClean="0">
                <a:latin typeface="Calibri" panose="020F0502020204030204" pitchFamily="34" charset="0"/>
                <a:cs typeface="Calibri" panose="020F0502020204030204" pitchFamily="34" charset="0"/>
              </a:rPr>
              <a:t>Routes</a:t>
            </a:r>
          </a:p>
          <a:p>
            <a:pPr lvl="1"/>
            <a:r>
              <a:rPr lang="en-GB" dirty="0" smtClean="0">
                <a:latin typeface="Calibri" panose="020F0502020204030204" pitchFamily="34" charset="0"/>
                <a:cs typeface="Calibri" panose="020F0502020204030204" pitchFamily="34" charset="0"/>
              </a:rPr>
              <a:t>Retracing</a:t>
            </a:r>
            <a:endParaRPr lang="en-GB" dirty="0" smtClean="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sp>
        <p:nvSpPr>
          <p:cNvPr id="4" name="AutoShape 2" descr="Image result for retracing steps">
            <a:hlinkClick r:id="rId3"/>
          </p:cNvPr>
          <p:cNvSpPr>
            <a:spLocks noChangeAspect="1" noChangeArrowheads="1"/>
          </p:cNvSpPr>
          <p:nvPr/>
        </p:nvSpPr>
        <p:spPr bwMode="auto">
          <a:xfrm>
            <a:off x="101600" y="-1371600"/>
            <a:ext cx="38100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Image result for retracing steps">
            <a:hlinkClick r:id="rId3"/>
          </p:cNvPr>
          <p:cNvSpPr>
            <a:spLocks noChangeAspect="1" noChangeArrowheads="1"/>
          </p:cNvSpPr>
          <p:nvPr/>
        </p:nvSpPr>
        <p:spPr bwMode="auto">
          <a:xfrm>
            <a:off x="254000" y="-1219200"/>
            <a:ext cx="38100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Image result for retracing steps">
            <a:hlinkClick r:id="rId3"/>
          </p:cNvPr>
          <p:cNvSpPr>
            <a:spLocks noChangeAspect="1" noChangeArrowheads="1"/>
          </p:cNvSpPr>
          <p:nvPr/>
        </p:nvSpPr>
        <p:spPr bwMode="auto">
          <a:xfrm>
            <a:off x="406400" y="-1066800"/>
            <a:ext cx="38100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6" name="Picture 8" descr="Image titled Find Lost Objects Step 1"/>
          <p:cNvPicPr>
            <a:picLocks noChangeAspect="1" noChangeArrowheads="1"/>
          </p:cNvPicPr>
          <p:nvPr/>
        </p:nvPicPr>
        <p:blipFill rotWithShape="1">
          <a:blip r:embed="rId4">
            <a:extLst>
              <a:ext uri="{28A0092B-C50C-407E-A947-70E740481C1C}">
                <a14:useLocalDpi xmlns:a14="http://schemas.microsoft.com/office/drawing/2010/main" val="0"/>
              </a:ext>
            </a:extLst>
          </a:blip>
          <a:srcRect b="5452"/>
          <a:stretch/>
        </p:blipFill>
        <p:spPr bwMode="auto">
          <a:xfrm>
            <a:off x="3779912" y="2636912"/>
            <a:ext cx="4438636" cy="3147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18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80928"/>
            <a:ext cx="8229600" cy="990600"/>
          </a:xfrm>
        </p:spPr>
        <p:txBody>
          <a:bodyPr>
            <a:normAutofit fontScale="90000"/>
          </a:bodyPr>
          <a:lstStyle/>
          <a:p>
            <a:pPr algn="ctr"/>
            <a:r>
              <a:rPr lang="en-GB" dirty="0" smtClean="0">
                <a:latin typeface="Calibri" panose="020F0502020204030204" pitchFamily="34" charset="0"/>
                <a:cs typeface="Calibri" panose="020F0502020204030204" pitchFamily="34" charset="0"/>
              </a:rPr>
              <a:t>Remembering names using association/imagery: lets have a go!</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14745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780" t="23462" r="35123" b="12864"/>
          <a:stretch/>
        </p:blipFill>
        <p:spPr bwMode="auto">
          <a:xfrm>
            <a:off x="1691680" y="404664"/>
            <a:ext cx="5504211" cy="630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0722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860" t="22981" r="33790" b="14781"/>
          <a:stretch/>
        </p:blipFill>
        <p:spPr bwMode="auto">
          <a:xfrm>
            <a:off x="1619672" y="476672"/>
            <a:ext cx="5733256" cy="616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0622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Housekeeping:</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pPr marL="0" indent="0">
              <a:buNone/>
            </a:pPr>
            <a:r>
              <a:rPr lang="en-GB" dirty="0" smtClean="0"/>
              <a:t> </a:t>
            </a:r>
            <a:endParaRPr lang="en-GB" dirty="0"/>
          </a:p>
        </p:txBody>
      </p:sp>
      <p:sp>
        <p:nvSpPr>
          <p:cNvPr id="4" name="AutoShape 6" descr="Image result for fire exit  cartoon">
            <a:hlinkClick r:id="rId3"/>
          </p:cNvPr>
          <p:cNvSpPr>
            <a:spLocks noChangeAspect="1" noChangeArrowheads="1"/>
          </p:cNvSpPr>
          <p:nvPr/>
        </p:nvSpPr>
        <p:spPr bwMode="auto">
          <a:xfrm>
            <a:off x="34979" y="-1500188"/>
            <a:ext cx="7162800" cy="3133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Calibri" panose="020F0502020204030204" pitchFamily="34" charset="0"/>
            </a:endParaRPr>
          </a:p>
        </p:txBody>
      </p:sp>
      <p:pic>
        <p:nvPicPr>
          <p:cNvPr id="1033" name="Picture 9" descr="Image result for toilet signs cartoon">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77" t="6730" r="7580" b="6828"/>
          <a:stretch/>
        </p:blipFill>
        <p:spPr bwMode="auto">
          <a:xfrm>
            <a:off x="5796136" y="4038600"/>
            <a:ext cx="2130118" cy="21276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rotWithShape="1">
          <a:blip r:embed="rId6">
            <a:extLst>
              <a:ext uri="{28A0092B-C50C-407E-A947-70E740481C1C}">
                <a14:useLocalDpi xmlns:a14="http://schemas.microsoft.com/office/drawing/2010/main" val="0"/>
              </a:ext>
            </a:extLst>
          </a:blip>
          <a:srcRect l="5758" t="3497" r="5758" b="10622"/>
          <a:stretch/>
        </p:blipFill>
        <p:spPr bwMode="auto">
          <a:xfrm>
            <a:off x="1828800" y="4149080"/>
            <a:ext cx="1854200" cy="187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descr="Image result for coffee break clipart">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8474" y="1579051"/>
            <a:ext cx="2169047" cy="19702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Recording Icon Images, Stock Photos &amp;amp; Vectors | Shutterstock"/>
          <p:cNvPicPr>
            <a:picLocks noChangeAspect="1" noChangeArrowheads="1"/>
          </p:cNvPicPr>
          <p:nvPr/>
        </p:nvPicPr>
        <p:blipFill rotWithShape="1">
          <a:blip r:embed="rId9">
            <a:extLst>
              <a:ext uri="{28A0092B-C50C-407E-A947-70E740481C1C}">
                <a14:useLocalDpi xmlns:a14="http://schemas.microsoft.com/office/drawing/2010/main" val="0"/>
              </a:ext>
            </a:extLst>
          </a:blip>
          <a:srcRect b="7151"/>
          <a:stretch/>
        </p:blipFill>
        <p:spPr bwMode="auto">
          <a:xfrm>
            <a:off x="4087196" y="1823333"/>
            <a:ext cx="1820907" cy="182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028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Stories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Making up stories can be useful </a:t>
            </a:r>
            <a:r>
              <a:rPr lang="en-GB" dirty="0" smtClean="0">
                <a:latin typeface="Calibri" panose="020F0502020204030204" pitchFamily="34" charset="0"/>
                <a:cs typeface="Calibri" panose="020F0502020204030204" pitchFamily="34" charset="0"/>
              </a:rPr>
              <a:t>for </a:t>
            </a:r>
            <a:r>
              <a:rPr lang="en-GB" dirty="0">
                <a:latin typeface="Calibri" panose="020F0502020204030204" pitchFamily="34" charset="0"/>
                <a:cs typeface="Calibri" panose="020F0502020204030204" pitchFamily="34" charset="0"/>
              </a:rPr>
              <a:t>remembering </a:t>
            </a:r>
            <a:r>
              <a:rPr lang="en-GB" dirty="0" smtClean="0">
                <a:latin typeface="Calibri" panose="020F0502020204030204" pitchFamily="34" charset="0"/>
                <a:cs typeface="Calibri" panose="020F0502020204030204" pitchFamily="34" charset="0"/>
              </a:rPr>
              <a:t>things</a:t>
            </a:r>
          </a:p>
          <a:p>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Shopping list</a:t>
            </a:r>
          </a:p>
          <a:p>
            <a:pPr lvl="1"/>
            <a:r>
              <a:rPr lang="en-GB" dirty="0" smtClean="0">
                <a:latin typeface="Calibri" panose="020F0502020204030204" pitchFamily="34" charset="0"/>
                <a:cs typeface="Calibri" panose="020F0502020204030204" pitchFamily="34" charset="0"/>
              </a:rPr>
              <a:t>Sequence</a:t>
            </a:r>
            <a:endParaRPr lang="en-GB" dirty="0">
              <a:latin typeface="Calibri" panose="020F0502020204030204" pitchFamily="34" charset="0"/>
              <a:cs typeface="Calibri" panose="020F0502020204030204" pitchFamily="34" charset="0"/>
            </a:endParaRPr>
          </a:p>
        </p:txBody>
      </p:sp>
      <p:pic>
        <p:nvPicPr>
          <p:cNvPr id="5122" name="Picture 2" descr="Image result for story">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752" y="3284984"/>
            <a:ext cx="4464496" cy="315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39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Errorless Learning</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You can learn more efficiently if you get it right the first time</a:t>
            </a:r>
          </a:p>
          <a:p>
            <a:r>
              <a:rPr lang="en-GB" dirty="0" smtClean="0">
                <a:latin typeface="Calibri" panose="020F0502020204030204" pitchFamily="34" charset="0"/>
                <a:cs typeface="Calibri" panose="020F0502020204030204" pitchFamily="34" charset="0"/>
              </a:rPr>
              <a:t>Don’t guess! It is likely you will remember the wrong answer rather than the right answer!</a:t>
            </a:r>
          </a:p>
          <a:p>
            <a:endParaRPr lang="en-GB" dirty="0" smtClean="0">
              <a:latin typeface="Calibri" panose="020F0502020204030204" pitchFamily="34" charset="0"/>
              <a:cs typeface="Calibri" panose="020F0502020204030204" pitchFamily="34" charset="0"/>
            </a:endParaRPr>
          </a:p>
          <a:p>
            <a:pPr marL="0" indent="0">
              <a:buNone/>
            </a:pPr>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Cues</a:t>
            </a:r>
          </a:p>
          <a:p>
            <a:pPr lvl="1"/>
            <a:r>
              <a:rPr lang="en-GB" dirty="0" smtClean="0">
                <a:latin typeface="Calibri" panose="020F0502020204030204" pitchFamily="34" charset="0"/>
                <a:cs typeface="Calibri" panose="020F0502020204030204" pitchFamily="34" charset="0"/>
              </a:rPr>
              <a:t>Prompts</a:t>
            </a:r>
          </a:p>
          <a:p>
            <a:pPr lvl="1"/>
            <a:r>
              <a:rPr lang="en-GB" dirty="0" smtClean="0">
                <a:latin typeface="Calibri" panose="020F0502020204030204" pitchFamily="34" charset="0"/>
                <a:cs typeface="Calibri" panose="020F0502020204030204" pitchFamily="34" charset="0"/>
              </a:rPr>
              <a:t>Scaffolding</a:t>
            </a:r>
          </a:p>
        </p:txBody>
      </p:sp>
      <p:pic>
        <p:nvPicPr>
          <p:cNvPr id="10242" name="Picture 2" descr="Image result for scaffolding clipar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3068960"/>
            <a:ext cx="4514374"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2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Repetition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When trying to encode information into you memory, rehearse it. </a:t>
            </a:r>
            <a:endParaRPr lang="en-GB" dirty="0" smtClean="0">
              <a:latin typeface="Calibri" panose="020F0502020204030204" pitchFamily="34" charset="0"/>
              <a:cs typeface="Calibri" panose="020F0502020204030204" pitchFamily="34" charset="0"/>
            </a:endParaRPr>
          </a:p>
          <a:p>
            <a:pPr marL="0" indent="0">
              <a:buNone/>
            </a:pPr>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Names</a:t>
            </a:r>
          </a:p>
          <a:p>
            <a:pPr lvl="1"/>
            <a:r>
              <a:rPr lang="en-GB" dirty="0" smtClean="0">
                <a:latin typeface="Calibri" panose="020F0502020204030204" pitchFamily="34" charset="0"/>
                <a:cs typeface="Calibri" panose="020F0502020204030204" pitchFamily="34" charset="0"/>
              </a:rPr>
              <a:t>Phone numbers</a:t>
            </a:r>
            <a:endParaRPr lang="en-GB"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pic>
        <p:nvPicPr>
          <p:cNvPr id="4" name="Picture 3" descr="Image result for repetition memory">
            <a:hlinkClick r:id="rId2"/>
          </p:cNvPr>
          <p:cNvPicPr/>
          <p:nvPr/>
        </p:nvPicPr>
        <p:blipFill rotWithShape="1">
          <a:blip r:embed="rId3">
            <a:extLst>
              <a:ext uri="{28A0092B-C50C-407E-A947-70E740481C1C}">
                <a14:useLocalDpi xmlns:a14="http://schemas.microsoft.com/office/drawing/2010/main" val="0"/>
              </a:ext>
            </a:extLst>
          </a:blip>
          <a:srcRect t="10356" b="10248"/>
          <a:stretch/>
        </p:blipFill>
        <p:spPr bwMode="auto">
          <a:xfrm>
            <a:off x="2290304" y="4005064"/>
            <a:ext cx="4611370" cy="20199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1375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Expanded Rehearsal</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A</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learning </a:t>
            </a:r>
            <a:r>
              <a:rPr lang="en-US" dirty="0" smtClean="0">
                <a:latin typeface="Calibri" panose="020F0502020204030204" pitchFamily="34" charset="0"/>
                <a:cs typeface="Calibri" panose="020F0502020204030204" pitchFamily="34" charset="0"/>
              </a:rPr>
              <a:t>technique, it </a:t>
            </a:r>
            <a:r>
              <a:rPr lang="en-US" dirty="0">
                <a:latin typeface="Calibri" panose="020F0502020204030204" pitchFamily="34" charset="0"/>
                <a:cs typeface="Calibri" panose="020F0502020204030204" pitchFamily="34" charset="0"/>
              </a:rPr>
              <a:t>means that you review information at gradually increasing intervals</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If you are unable to recall the score correctly, review the information and shorten the interval to when you could remember the information</a:t>
            </a:r>
            <a:endParaRPr lang="en-GB" dirty="0">
              <a:latin typeface="Calibri" panose="020F0502020204030204" pitchFamily="34" charset="0"/>
              <a:cs typeface="Calibri" panose="020F0502020204030204" pitchFamily="34" charset="0"/>
            </a:endParaRPr>
          </a:p>
          <a:p>
            <a:endParaRPr lang="en-GB" dirty="0"/>
          </a:p>
        </p:txBody>
      </p:sp>
      <p:sp>
        <p:nvSpPr>
          <p:cNvPr id="4" name="Text Box 2"/>
          <p:cNvSpPr txBox="1">
            <a:spLocks noChangeArrowheads="1"/>
          </p:cNvSpPr>
          <p:nvPr/>
        </p:nvSpPr>
        <p:spPr bwMode="auto">
          <a:xfrm>
            <a:off x="2699792" y="3981768"/>
            <a:ext cx="3456384" cy="2183536"/>
          </a:xfrm>
          <a:prstGeom prst="rect">
            <a:avLst/>
          </a:prstGeom>
          <a:solidFill>
            <a:srgbClr val="FFFFFF"/>
          </a:solidFill>
          <a:ln w="50800">
            <a:solidFill>
              <a:srgbClr val="00B0F0"/>
            </a:solidFill>
            <a:miter lim="800000"/>
            <a:headEnd/>
            <a:tailEnd/>
          </a:ln>
        </p:spPr>
        <p:txBody>
          <a:bodyPr rot="0" vert="horz" wrap="square" lIns="91440" tIns="45720" rIns="91440" bIns="45720" anchor="t" anchorCtr="0">
            <a:noAutofit/>
          </a:bodyPr>
          <a:lstStyle/>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first review: immediately</a:t>
            </a:r>
            <a:endParaRPr lang="en-GB" sz="1400" dirty="0">
              <a:effectLst/>
              <a:latin typeface="Calibri"/>
              <a:ea typeface="Calibri"/>
              <a:cs typeface="Times New Roman"/>
            </a:endParaRPr>
          </a:p>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second review: 24 hours later</a:t>
            </a:r>
            <a:endParaRPr lang="en-GB" sz="1400" dirty="0">
              <a:effectLst/>
              <a:latin typeface="Calibri"/>
              <a:ea typeface="Calibri"/>
              <a:cs typeface="Times New Roman"/>
            </a:endParaRPr>
          </a:p>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third review: one week later</a:t>
            </a:r>
            <a:endParaRPr lang="en-GB" sz="1400" dirty="0">
              <a:effectLst/>
              <a:latin typeface="Calibri"/>
              <a:ea typeface="Calibri"/>
              <a:cs typeface="Times New Roman"/>
            </a:endParaRPr>
          </a:p>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fourth review: one month later</a:t>
            </a:r>
            <a:endParaRPr lang="en-GB" sz="1400" dirty="0">
              <a:effectLst/>
              <a:latin typeface="Calibri"/>
              <a:ea typeface="Calibri"/>
              <a:cs typeface="Times New Roman"/>
            </a:endParaRPr>
          </a:p>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fifth review: three months later</a:t>
            </a:r>
            <a:endParaRPr lang="en-GB" sz="1400" dirty="0">
              <a:effectLst/>
              <a:latin typeface="Calibri"/>
              <a:ea typeface="Calibri"/>
              <a:cs typeface="Times New Roman"/>
            </a:endParaRPr>
          </a:p>
          <a:p>
            <a:pPr>
              <a:lnSpc>
                <a:spcPct val="115000"/>
              </a:lnSpc>
              <a:spcAft>
                <a:spcPts val="1000"/>
              </a:spcAft>
            </a:pPr>
            <a:r>
              <a:rPr lang="en-GB" sz="1100" dirty="0">
                <a:effectLst/>
                <a:latin typeface="Calibri"/>
                <a:ea typeface="Calibri"/>
                <a:cs typeface="Times New Roman"/>
              </a:rPr>
              <a:t> </a:t>
            </a:r>
          </a:p>
        </p:txBody>
      </p:sp>
    </p:spTree>
    <p:extLst>
      <p:ext uri="{BB962C8B-B14F-4D97-AF65-F5344CB8AC3E}">
        <p14:creationId xmlns:p14="http://schemas.microsoft.com/office/powerpoint/2010/main" val="358489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Question – 5Ws + PQRST</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lnSpcReduction="20000"/>
          </a:bodyPr>
          <a:lstStyle/>
          <a:p>
            <a:r>
              <a:rPr lang="en-GB" dirty="0">
                <a:latin typeface="Calibri" panose="020F0502020204030204" pitchFamily="34" charset="0"/>
                <a:cs typeface="Calibri" panose="020F0502020204030204" pitchFamily="34" charset="0"/>
              </a:rPr>
              <a:t>The PQRST method is used to help improve our memory for information that we </a:t>
            </a:r>
            <a:r>
              <a:rPr lang="en-GB" dirty="0" smtClean="0">
                <a:latin typeface="Calibri" panose="020F0502020204030204" pitchFamily="34" charset="0"/>
                <a:cs typeface="Calibri" panose="020F0502020204030204" pitchFamily="34" charset="0"/>
              </a:rPr>
              <a:t>read</a:t>
            </a:r>
          </a:p>
          <a:p>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Preview</a:t>
            </a:r>
          </a:p>
          <a:p>
            <a:pPr lvl="1"/>
            <a:r>
              <a:rPr lang="en-GB" dirty="0" smtClean="0">
                <a:latin typeface="Calibri" panose="020F0502020204030204" pitchFamily="34" charset="0"/>
                <a:cs typeface="Calibri" panose="020F0502020204030204" pitchFamily="34" charset="0"/>
              </a:rPr>
              <a:t>Question</a:t>
            </a:r>
          </a:p>
          <a:p>
            <a:pPr lvl="1"/>
            <a:r>
              <a:rPr lang="en-GB" dirty="0" smtClean="0">
                <a:latin typeface="Calibri" panose="020F0502020204030204" pitchFamily="34" charset="0"/>
                <a:cs typeface="Calibri" panose="020F0502020204030204" pitchFamily="34" charset="0"/>
              </a:rPr>
              <a:t>Read</a:t>
            </a:r>
          </a:p>
          <a:p>
            <a:pPr lvl="1"/>
            <a:r>
              <a:rPr lang="en-GB" dirty="0" smtClean="0">
                <a:latin typeface="Calibri" panose="020F0502020204030204" pitchFamily="34" charset="0"/>
                <a:cs typeface="Calibri" panose="020F0502020204030204" pitchFamily="34" charset="0"/>
              </a:rPr>
              <a:t>Summary</a:t>
            </a:r>
          </a:p>
          <a:p>
            <a:pPr lvl="1"/>
            <a:r>
              <a:rPr lang="en-GB" dirty="0" smtClean="0">
                <a:latin typeface="Calibri" panose="020F0502020204030204" pitchFamily="34" charset="0"/>
                <a:cs typeface="Calibri" panose="020F0502020204030204" pitchFamily="34" charset="0"/>
              </a:rPr>
              <a:t>Test</a:t>
            </a:r>
          </a:p>
          <a:p>
            <a:pPr lvl="1"/>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5Ws</a:t>
            </a:r>
          </a:p>
          <a:p>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Who</a:t>
            </a:r>
          </a:p>
          <a:p>
            <a:pPr lvl="1"/>
            <a:r>
              <a:rPr lang="en-GB" dirty="0" smtClean="0">
                <a:latin typeface="Calibri" panose="020F0502020204030204" pitchFamily="34" charset="0"/>
                <a:cs typeface="Calibri" panose="020F0502020204030204" pitchFamily="34" charset="0"/>
              </a:rPr>
              <a:t>What</a:t>
            </a:r>
          </a:p>
          <a:p>
            <a:pPr lvl="1"/>
            <a:r>
              <a:rPr lang="en-GB" dirty="0" smtClean="0">
                <a:latin typeface="Calibri" panose="020F0502020204030204" pitchFamily="34" charset="0"/>
                <a:cs typeface="Calibri" panose="020F0502020204030204" pitchFamily="34" charset="0"/>
              </a:rPr>
              <a:t>Where</a:t>
            </a:r>
          </a:p>
          <a:p>
            <a:pPr lvl="1"/>
            <a:r>
              <a:rPr lang="en-GB" dirty="0" smtClean="0">
                <a:latin typeface="Calibri" panose="020F0502020204030204" pitchFamily="34" charset="0"/>
                <a:cs typeface="Calibri" panose="020F0502020204030204" pitchFamily="34" charset="0"/>
              </a:rPr>
              <a:t>When</a:t>
            </a:r>
          </a:p>
          <a:p>
            <a:pPr lvl="1"/>
            <a:r>
              <a:rPr lang="en-GB" dirty="0" smtClean="0">
                <a:latin typeface="Calibri" panose="020F0502020204030204" pitchFamily="34" charset="0"/>
                <a:cs typeface="Calibri" panose="020F0502020204030204" pitchFamily="34" charset="0"/>
              </a:rPr>
              <a:t>Why</a:t>
            </a:r>
          </a:p>
        </p:txBody>
      </p:sp>
      <p:pic>
        <p:nvPicPr>
          <p:cNvPr id="8194" name="Picture 2" descr="Image result for newspaper clipar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896" y="2492896"/>
            <a:ext cx="4392488" cy="329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49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979712" y="548680"/>
          <a:ext cx="5234888" cy="5896077"/>
        </p:xfrm>
        <a:graphic>
          <a:graphicData uri="http://schemas.openxmlformats.org/drawingml/2006/table">
            <a:tbl>
              <a:tblPr firstRow="1" firstCol="1" bandRow="1">
                <a:tableStyleId>{5C22544A-7EE6-4342-B048-85BDC9FD1C3A}</a:tableStyleId>
              </a:tblPr>
              <a:tblGrid>
                <a:gridCol w="2099520">
                  <a:extLst>
                    <a:ext uri="{9D8B030D-6E8A-4147-A177-3AD203B41FA5}">
                      <a16:colId xmlns:a16="http://schemas.microsoft.com/office/drawing/2014/main" val="20000"/>
                    </a:ext>
                  </a:extLst>
                </a:gridCol>
                <a:gridCol w="3135368">
                  <a:extLst>
                    <a:ext uri="{9D8B030D-6E8A-4147-A177-3AD203B41FA5}">
                      <a16:colId xmlns:a16="http://schemas.microsoft.com/office/drawing/2014/main" val="20001"/>
                    </a:ext>
                  </a:extLst>
                </a:gridCol>
              </a:tblGrid>
              <a:tr h="468059">
                <a:tc>
                  <a:txBody>
                    <a:bodyPr/>
                    <a:lstStyle/>
                    <a:p>
                      <a:pPr algn="ctr">
                        <a:lnSpc>
                          <a:spcPct val="115000"/>
                        </a:lnSpc>
                        <a:spcAft>
                          <a:spcPts val="0"/>
                        </a:spcAft>
                      </a:pPr>
                      <a:r>
                        <a:rPr lang="en-GB" sz="1400" dirty="0">
                          <a:effectLst/>
                          <a:latin typeface="Calibri" panose="020F0502020204030204" pitchFamily="34" charset="0"/>
                          <a:cs typeface="Calibri" panose="020F0502020204030204" pitchFamily="34" charset="0"/>
                        </a:rPr>
                        <a:t>Stage</a:t>
                      </a:r>
                      <a:endParaRPr lang="en-GB" sz="1050" dirty="0">
                        <a:effectLst/>
                        <a:latin typeface="Calibri" panose="020F0502020204030204" pitchFamily="34" charset="0"/>
                        <a:cs typeface="Calibri" panose="020F0502020204030204" pitchFamily="34" charset="0"/>
                      </a:endParaRPr>
                    </a:p>
                    <a:p>
                      <a:pPr algn="ctr">
                        <a:lnSpc>
                          <a:spcPct val="115000"/>
                        </a:lnSpc>
                        <a:spcAft>
                          <a:spcPts val="0"/>
                        </a:spcAft>
                      </a:pPr>
                      <a:r>
                        <a:rPr lang="en-GB" sz="1400" dirty="0">
                          <a:effectLst/>
                          <a:latin typeface="Calibri" panose="020F0502020204030204" pitchFamily="34" charset="0"/>
                          <a:cs typeface="Calibri" panose="020F0502020204030204" pitchFamily="34" charset="0"/>
                        </a:rPr>
                        <a:t> </a:t>
                      </a:r>
                      <a:endParaRPr lang="en-GB" sz="1050" dirty="0">
                        <a:effectLst/>
                        <a:latin typeface="Calibri" panose="020F0502020204030204" pitchFamily="34" charset="0"/>
                        <a:ea typeface="Calibri"/>
                        <a:cs typeface="Calibri" panose="020F0502020204030204" pitchFamily="34" charset="0"/>
                      </a:endParaRPr>
                    </a:p>
                  </a:txBody>
                  <a:tcPr marL="54471" marR="54471" marT="0" marB="0"/>
                </a:tc>
                <a:tc>
                  <a:txBody>
                    <a:bodyPr/>
                    <a:lstStyle/>
                    <a:p>
                      <a:pPr algn="ctr">
                        <a:lnSpc>
                          <a:spcPct val="115000"/>
                        </a:lnSpc>
                        <a:spcAft>
                          <a:spcPts val="0"/>
                        </a:spcAft>
                      </a:pPr>
                      <a:r>
                        <a:rPr lang="en-GB" sz="1400">
                          <a:effectLst/>
                          <a:latin typeface="Calibri" panose="020F0502020204030204" pitchFamily="34" charset="0"/>
                          <a:cs typeface="Calibri" panose="020F0502020204030204" pitchFamily="34" charset="0"/>
                        </a:rPr>
                        <a:t>Strategies</a:t>
                      </a:r>
                      <a:endParaRPr lang="en-GB" sz="105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0"/>
                  </a:ext>
                </a:extLst>
              </a:tr>
              <a:tr h="1404177">
                <a:tc>
                  <a:txBody>
                    <a:bodyPr/>
                    <a:lstStyle/>
                    <a:p>
                      <a:pPr algn="just">
                        <a:lnSpc>
                          <a:spcPct val="115000"/>
                        </a:lnSpc>
                        <a:spcAft>
                          <a:spcPts val="0"/>
                        </a:spcAft>
                      </a:pPr>
                      <a:r>
                        <a:rPr lang="en-GB" sz="1400">
                          <a:effectLst/>
                          <a:latin typeface="Calibri" panose="020F0502020204030204" pitchFamily="34" charset="0"/>
                          <a:cs typeface="Calibri" panose="020F0502020204030204" pitchFamily="34" charset="0"/>
                        </a:rPr>
                        <a:t>Attention</a:t>
                      </a:r>
                      <a:endParaRPr lang="en-GB" sz="1050">
                        <a:effectLst/>
                        <a:latin typeface="Calibri" panose="020F0502020204030204" pitchFamily="34" charset="0"/>
                        <a:cs typeface="Calibri" panose="020F0502020204030204" pitchFamily="34" charset="0"/>
                      </a:endParaRPr>
                    </a:p>
                    <a:p>
                      <a:pPr algn="just">
                        <a:lnSpc>
                          <a:spcPct val="115000"/>
                        </a:lnSpc>
                        <a:spcAft>
                          <a:spcPts val="0"/>
                        </a:spcAft>
                      </a:pPr>
                      <a:r>
                        <a:rPr lang="en-GB" sz="1400">
                          <a:effectLst/>
                          <a:latin typeface="Calibri" panose="020F0502020204030204" pitchFamily="34" charset="0"/>
                          <a:cs typeface="Calibri" panose="020F0502020204030204" pitchFamily="34" charset="0"/>
                        </a:rPr>
                        <a:t> </a:t>
                      </a:r>
                      <a:endParaRPr lang="en-GB" sz="1050">
                        <a:effectLst/>
                        <a:latin typeface="Calibri" panose="020F0502020204030204" pitchFamily="34" charset="0"/>
                        <a:ea typeface="Calibri"/>
                        <a:cs typeface="Calibri" panose="020F0502020204030204" pitchFamily="34" charset="0"/>
                      </a:endParaRPr>
                    </a:p>
                  </a:txBody>
                  <a:tcPr marL="54471" marR="54471" marT="0" marB="0"/>
                </a:tc>
                <a:tc>
                  <a:txBody>
                    <a:bodyPr/>
                    <a:lstStyle/>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Mindfulness meditation</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smtClean="0">
                          <a:effectLst/>
                          <a:latin typeface="Calibri" panose="020F0502020204030204" pitchFamily="34" charset="0"/>
                          <a:cs typeface="Calibri" panose="020F0502020204030204" pitchFamily="34" charset="0"/>
                        </a:rPr>
                        <a:t>Making </a:t>
                      </a:r>
                      <a:r>
                        <a:rPr lang="en-GB" sz="1400" dirty="0">
                          <a:effectLst/>
                          <a:latin typeface="Calibri" panose="020F0502020204030204" pitchFamily="34" charset="0"/>
                          <a:cs typeface="Calibri" panose="020F0502020204030204" pitchFamily="34" charset="0"/>
                        </a:rPr>
                        <a:t>associations</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Visual </a:t>
                      </a:r>
                      <a:r>
                        <a:rPr lang="en-GB" sz="1400" dirty="0" smtClean="0">
                          <a:effectLst/>
                          <a:latin typeface="Calibri" panose="020F0502020204030204" pitchFamily="34" charset="0"/>
                          <a:cs typeface="Calibri" panose="020F0502020204030204" pitchFamily="34" charset="0"/>
                        </a:rPr>
                        <a:t>imagery </a:t>
                      </a:r>
                      <a:endParaRPr lang="en-GB" sz="1050" dirty="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1"/>
                  </a:ext>
                </a:extLst>
              </a:tr>
              <a:tr h="473631">
                <a:tc>
                  <a:txBody>
                    <a:bodyPr/>
                    <a:lstStyle/>
                    <a:p>
                      <a:pPr algn="just">
                        <a:lnSpc>
                          <a:spcPct val="115000"/>
                        </a:lnSpc>
                        <a:spcAft>
                          <a:spcPts val="0"/>
                        </a:spcAft>
                      </a:pPr>
                      <a:r>
                        <a:rPr lang="en-GB" sz="1400">
                          <a:effectLst/>
                          <a:latin typeface="Calibri" panose="020F0502020204030204" pitchFamily="34" charset="0"/>
                          <a:cs typeface="Calibri" panose="020F0502020204030204" pitchFamily="34" charset="0"/>
                        </a:rPr>
                        <a:t>Information processing</a:t>
                      </a:r>
                      <a:endParaRPr lang="en-GB" sz="1050">
                        <a:effectLst/>
                        <a:latin typeface="Calibri" panose="020F0502020204030204" pitchFamily="34" charset="0"/>
                        <a:cs typeface="Calibri" panose="020F0502020204030204" pitchFamily="34" charset="0"/>
                      </a:endParaRPr>
                    </a:p>
                    <a:p>
                      <a:pPr algn="just">
                        <a:lnSpc>
                          <a:spcPct val="115000"/>
                        </a:lnSpc>
                        <a:spcAft>
                          <a:spcPts val="0"/>
                        </a:spcAft>
                      </a:pPr>
                      <a:r>
                        <a:rPr lang="en-GB" sz="1400">
                          <a:effectLst/>
                          <a:latin typeface="Calibri" panose="020F0502020204030204" pitchFamily="34" charset="0"/>
                          <a:cs typeface="Calibri" panose="020F0502020204030204" pitchFamily="34" charset="0"/>
                        </a:rPr>
                        <a:t> </a:t>
                      </a:r>
                      <a:endParaRPr lang="en-GB" sz="1050">
                        <a:effectLst/>
                        <a:latin typeface="Calibri" panose="020F0502020204030204" pitchFamily="34" charset="0"/>
                        <a:ea typeface="Calibri"/>
                        <a:cs typeface="Calibri" panose="020F0502020204030204" pitchFamily="34" charset="0"/>
                      </a:endParaRPr>
                    </a:p>
                  </a:txBody>
                  <a:tcPr marL="54471" marR="54471" marT="0" marB="0"/>
                </a:tc>
                <a:tc>
                  <a:txBody>
                    <a:bodyPr/>
                    <a:lstStyle/>
                    <a:p>
                      <a:pPr marL="342900" lvl="0" indent="-342900" algn="just">
                        <a:lnSpc>
                          <a:spcPct val="115000"/>
                        </a:lnSpc>
                        <a:spcAft>
                          <a:spcPts val="0"/>
                        </a:spcAft>
                        <a:buFont typeface="Symbol"/>
                        <a:buChar char=""/>
                      </a:pPr>
                      <a:r>
                        <a:rPr lang="en-GB" sz="1400">
                          <a:effectLst/>
                          <a:latin typeface="Calibri" panose="020F0502020204030204" pitchFamily="34" charset="0"/>
                          <a:cs typeface="Calibri" panose="020F0502020204030204" pitchFamily="34" charset="0"/>
                        </a:rPr>
                        <a:t>Making associations</a:t>
                      </a:r>
                      <a:endParaRPr lang="en-GB" sz="105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a:effectLst/>
                          <a:latin typeface="Calibri" panose="020F0502020204030204" pitchFamily="34" charset="0"/>
                          <a:cs typeface="Calibri" panose="020F0502020204030204" pitchFamily="34" charset="0"/>
                        </a:rPr>
                        <a:t>Visual imagery</a:t>
                      </a:r>
                      <a:endParaRPr lang="en-GB" sz="105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2"/>
                  </a:ext>
                </a:extLst>
              </a:tr>
              <a:tr h="2340296">
                <a:tc>
                  <a:txBody>
                    <a:bodyPr/>
                    <a:lstStyle/>
                    <a:p>
                      <a:pPr algn="just">
                        <a:lnSpc>
                          <a:spcPct val="115000"/>
                        </a:lnSpc>
                        <a:spcAft>
                          <a:spcPts val="0"/>
                        </a:spcAft>
                      </a:pPr>
                      <a:r>
                        <a:rPr lang="en-GB" sz="1400">
                          <a:effectLst/>
                          <a:latin typeface="Calibri" panose="020F0502020204030204" pitchFamily="34" charset="0"/>
                          <a:cs typeface="Calibri" panose="020F0502020204030204" pitchFamily="34" charset="0"/>
                        </a:rPr>
                        <a:t>Encoding and storage</a:t>
                      </a:r>
                      <a:endParaRPr lang="en-GB" sz="1050">
                        <a:effectLst/>
                        <a:latin typeface="Calibri" panose="020F0502020204030204" pitchFamily="34" charset="0"/>
                        <a:cs typeface="Calibri" panose="020F0502020204030204" pitchFamily="34" charset="0"/>
                      </a:endParaRPr>
                    </a:p>
                    <a:p>
                      <a:pPr algn="just">
                        <a:lnSpc>
                          <a:spcPct val="115000"/>
                        </a:lnSpc>
                        <a:spcAft>
                          <a:spcPts val="0"/>
                        </a:spcAft>
                      </a:pPr>
                      <a:r>
                        <a:rPr lang="en-GB" sz="1400">
                          <a:effectLst/>
                          <a:latin typeface="Calibri" panose="020F0502020204030204" pitchFamily="34" charset="0"/>
                          <a:cs typeface="Calibri" panose="020F0502020204030204" pitchFamily="34" charset="0"/>
                        </a:rPr>
                        <a:t> </a:t>
                      </a:r>
                      <a:endParaRPr lang="en-GB" sz="1050">
                        <a:effectLst/>
                        <a:latin typeface="Calibri" panose="020F0502020204030204" pitchFamily="34" charset="0"/>
                        <a:ea typeface="Calibri"/>
                        <a:cs typeface="Calibri" panose="020F0502020204030204" pitchFamily="34" charset="0"/>
                      </a:endParaRPr>
                    </a:p>
                  </a:txBody>
                  <a:tcPr marL="54471" marR="54471" marT="0" marB="0"/>
                </a:tc>
                <a:tc>
                  <a:txBody>
                    <a:bodyPr/>
                    <a:lstStyle/>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Chunking</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Grouping</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PQRST</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Repetition </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Expanding rehearsal </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Making associations</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Stories</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Visual imagery</a:t>
                      </a:r>
                      <a:endParaRPr lang="en-GB" sz="1050" dirty="0">
                        <a:effectLst/>
                        <a:latin typeface="Calibri" panose="020F0502020204030204" pitchFamily="34" charset="0"/>
                        <a:cs typeface="Calibri" panose="020F0502020204030204" pitchFamily="34" charset="0"/>
                      </a:endParaRPr>
                    </a:p>
                    <a:p>
                      <a:pPr marL="228600" algn="just">
                        <a:lnSpc>
                          <a:spcPct val="115000"/>
                        </a:lnSpc>
                        <a:spcAft>
                          <a:spcPts val="0"/>
                        </a:spcAft>
                      </a:pPr>
                      <a:r>
                        <a:rPr lang="en-GB" sz="1400" dirty="0">
                          <a:effectLst/>
                          <a:latin typeface="Calibri" panose="020F0502020204030204" pitchFamily="34" charset="0"/>
                          <a:cs typeface="Calibri" panose="020F0502020204030204" pitchFamily="34" charset="0"/>
                        </a:rPr>
                        <a:t> </a:t>
                      </a:r>
                      <a:endParaRPr lang="en-GB" sz="1050" dirty="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3"/>
                  </a:ext>
                </a:extLst>
              </a:tr>
              <a:tr h="1170148">
                <a:tc>
                  <a:txBody>
                    <a:bodyPr/>
                    <a:lstStyle/>
                    <a:p>
                      <a:pPr algn="just">
                        <a:lnSpc>
                          <a:spcPct val="115000"/>
                        </a:lnSpc>
                        <a:spcAft>
                          <a:spcPts val="0"/>
                        </a:spcAft>
                      </a:pPr>
                      <a:r>
                        <a:rPr lang="en-GB" sz="1400">
                          <a:effectLst/>
                          <a:latin typeface="Calibri" panose="020F0502020204030204" pitchFamily="34" charset="0"/>
                          <a:cs typeface="Calibri" panose="020F0502020204030204" pitchFamily="34" charset="0"/>
                        </a:rPr>
                        <a:t>Retrieval </a:t>
                      </a:r>
                      <a:endParaRPr lang="en-GB" sz="1050">
                        <a:effectLst/>
                        <a:latin typeface="Calibri" panose="020F0502020204030204" pitchFamily="34" charset="0"/>
                        <a:cs typeface="Calibri" panose="020F0502020204030204" pitchFamily="34" charset="0"/>
                      </a:endParaRPr>
                    </a:p>
                    <a:p>
                      <a:pPr algn="just">
                        <a:lnSpc>
                          <a:spcPct val="115000"/>
                        </a:lnSpc>
                        <a:spcAft>
                          <a:spcPts val="0"/>
                        </a:spcAft>
                      </a:pPr>
                      <a:r>
                        <a:rPr lang="en-GB" sz="1400">
                          <a:effectLst/>
                          <a:latin typeface="Calibri" panose="020F0502020204030204" pitchFamily="34" charset="0"/>
                          <a:cs typeface="Calibri" panose="020F0502020204030204" pitchFamily="34" charset="0"/>
                        </a:rPr>
                        <a:t> </a:t>
                      </a:r>
                      <a:endParaRPr lang="en-GB" sz="1050">
                        <a:effectLst/>
                        <a:latin typeface="Calibri" panose="020F0502020204030204" pitchFamily="34" charset="0"/>
                        <a:ea typeface="Calibri"/>
                        <a:cs typeface="Calibri" panose="020F0502020204030204" pitchFamily="34" charset="0"/>
                      </a:endParaRPr>
                    </a:p>
                  </a:txBody>
                  <a:tcPr marL="54471" marR="54471" marT="0" marB="0"/>
                </a:tc>
                <a:tc>
                  <a:txBody>
                    <a:bodyPr/>
                    <a:lstStyle/>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Mindfulness meditation</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Mental retracing</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Making associations</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smtClean="0">
                          <a:effectLst/>
                          <a:latin typeface="Calibri" panose="020F0502020204030204" pitchFamily="34" charset="0"/>
                          <a:cs typeface="Calibri" panose="020F0502020204030204" pitchFamily="34" charset="0"/>
                        </a:rPr>
                        <a:t>Visual </a:t>
                      </a:r>
                      <a:r>
                        <a:rPr lang="en-GB" sz="1400" dirty="0">
                          <a:effectLst/>
                          <a:latin typeface="Calibri" panose="020F0502020204030204" pitchFamily="34" charset="0"/>
                          <a:cs typeface="Calibri" panose="020F0502020204030204" pitchFamily="34" charset="0"/>
                        </a:rPr>
                        <a:t>imagery</a:t>
                      </a:r>
                      <a:endParaRPr lang="en-GB" sz="1050" dirty="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525131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7A94-62AA-2D4E-B482-C5444844461B}"/>
              </a:ext>
            </a:extLst>
          </p:cNvPr>
          <p:cNvSpPr>
            <a:spLocks noGrp="1"/>
          </p:cNvSpPr>
          <p:nvPr>
            <p:ph type="title"/>
          </p:nvPr>
        </p:nvSpPr>
        <p:spPr/>
        <p:txBody>
          <a:bodyPr/>
          <a:lstStyle/>
          <a:p>
            <a:r>
              <a:rPr lang="en-US" dirty="0"/>
              <a:t>Creating a</a:t>
            </a:r>
            <a:r>
              <a:rPr lang="en-US" dirty="0" smtClean="0"/>
              <a:t> </a:t>
            </a:r>
            <a:r>
              <a:rPr lang="en-US" dirty="0"/>
              <a:t>memory ‘tool box’</a:t>
            </a:r>
          </a:p>
        </p:txBody>
      </p:sp>
      <p:sp>
        <p:nvSpPr>
          <p:cNvPr id="3" name="Content Placeholder 2">
            <a:extLst>
              <a:ext uri="{FF2B5EF4-FFF2-40B4-BE49-F238E27FC236}">
                <a16:creationId xmlns:a16="http://schemas.microsoft.com/office/drawing/2014/main" id="{99EC73B3-46FC-D74F-829D-9212526CBE69}"/>
              </a:ext>
            </a:extLst>
          </p:cNvPr>
          <p:cNvSpPr>
            <a:spLocks noGrp="1"/>
          </p:cNvSpPr>
          <p:nvPr>
            <p:ph idx="1"/>
          </p:nvPr>
        </p:nvSpPr>
        <p:spPr>
          <a:xfrm>
            <a:off x="493204" y="1844824"/>
            <a:ext cx="8229600" cy="1900808"/>
          </a:xfrm>
        </p:spPr>
        <p:txBody>
          <a:bodyPr>
            <a:normAutofit lnSpcReduction="10000"/>
          </a:bodyPr>
          <a:lstStyle/>
          <a:p>
            <a:pPr algn="just"/>
            <a:r>
              <a:rPr lang="en-GB" dirty="0" smtClean="0"/>
              <a:t>Making a plan about which strategies may be useful for you </a:t>
            </a:r>
          </a:p>
          <a:p>
            <a:pPr algn="just"/>
            <a:r>
              <a:rPr lang="en-GB" dirty="0" smtClean="0"/>
              <a:t>Focusing on one strategy at a time </a:t>
            </a:r>
          </a:p>
          <a:p>
            <a:pPr algn="just"/>
            <a:r>
              <a:rPr lang="en-GB" dirty="0" smtClean="0"/>
              <a:t>For strategies to ‘stick’ they need to become part of your routine</a:t>
            </a:r>
            <a:r>
              <a:rPr lang="en-US" dirty="0"/>
              <a:t>.</a:t>
            </a:r>
          </a:p>
        </p:txBody>
      </p:sp>
      <p:pic>
        <p:nvPicPr>
          <p:cNvPr id="4" name="Picture 3">
            <a:extLst>
              <a:ext uri="{FF2B5EF4-FFF2-40B4-BE49-F238E27FC236}">
                <a16:creationId xmlns:a16="http://schemas.microsoft.com/office/drawing/2014/main" id="{892383D2-1D57-FC42-83E2-773338F10C7C}"/>
              </a:ext>
            </a:extLst>
          </p:cNvPr>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2771800" y="3573016"/>
            <a:ext cx="3672408" cy="2276872"/>
          </a:xfrm>
          <a:prstGeom prst="rect">
            <a:avLst/>
          </a:prstGeom>
          <a:noFill/>
          <a:ln>
            <a:noFill/>
          </a:ln>
        </p:spPr>
      </p:pic>
    </p:spTree>
    <p:extLst>
      <p:ext uri="{BB962C8B-B14F-4D97-AF65-F5344CB8AC3E}">
        <p14:creationId xmlns:p14="http://schemas.microsoft.com/office/powerpoint/2010/main" val="4033977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smtClean="0"/>
          </a:p>
          <a:p>
            <a:pPr marL="0" indent="0" algn="ctr">
              <a:buNone/>
            </a:pPr>
            <a:endParaRPr lang="en-GB" sz="3600" dirty="0"/>
          </a:p>
          <a:p>
            <a:pPr marL="0" indent="0" algn="ctr">
              <a:buNone/>
            </a:pPr>
            <a:r>
              <a:rPr lang="en-GB" sz="3600" dirty="0" smtClean="0"/>
              <a:t>What might get in the way of using these strategies successfully?</a:t>
            </a:r>
            <a:endParaRPr lang="en-GB" sz="3600" dirty="0"/>
          </a:p>
        </p:txBody>
      </p:sp>
    </p:spTree>
    <p:extLst>
      <p:ext uri="{BB962C8B-B14F-4D97-AF65-F5344CB8AC3E}">
        <p14:creationId xmlns:p14="http://schemas.microsoft.com/office/powerpoint/2010/main" val="1862243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C516-FF85-B54A-B9AB-703D240F8412}"/>
              </a:ext>
            </a:extLst>
          </p:cNvPr>
          <p:cNvSpPr>
            <a:spLocks noGrp="1"/>
          </p:cNvSpPr>
          <p:nvPr>
            <p:ph type="title"/>
          </p:nvPr>
        </p:nvSpPr>
        <p:spPr/>
        <p:txBody>
          <a:bodyPr/>
          <a:lstStyle/>
          <a:p>
            <a:r>
              <a:rPr lang="en-US" dirty="0"/>
              <a:t>Tips </a:t>
            </a:r>
            <a:r>
              <a:rPr lang="en-US" dirty="0" smtClean="0"/>
              <a:t>to get you started </a:t>
            </a:r>
            <a:endParaRPr lang="en-US" dirty="0"/>
          </a:p>
        </p:txBody>
      </p:sp>
      <p:sp>
        <p:nvSpPr>
          <p:cNvPr id="3" name="Content Placeholder 2">
            <a:extLst>
              <a:ext uri="{FF2B5EF4-FFF2-40B4-BE49-F238E27FC236}">
                <a16:creationId xmlns:a16="http://schemas.microsoft.com/office/drawing/2014/main" id="{3616F84C-414F-3049-A0EA-6679554BCE7A}"/>
              </a:ext>
            </a:extLst>
          </p:cNvPr>
          <p:cNvSpPr>
            <a:spLocks noGrp="1"/>
          </p:cNvSpPr>
          <p:nvPr>
            <p:ph idx="1"/>
          </p:nvPr>
        </p:nvSpPr>
        <p:spPr>
          <a:xfrm>
            <a:off x="755576" y="2132856"/>
            <a:ext cx="5112568" cy="3528392"/>
          </a:xfrm>
        </p:spPr>
        <p:txBody>
          <a:bodyPr>
            <a:noAutofit/>
          </a:bodyPr>
          <a:lstStyle/>
          <a:p>
            <a:r>
              <a:rPr lang="en-US" sz="2800" dirty="0"/>
              <a:t>S</a:t>
            </a:r>
            <a:r>
              <a:rPr lang="en-US" sz="2800" dirty="0" smtClean="0"/>
              <a:t>tart </a:t>
            </a:r>
            <a:r>
              <a:rPr lang="en-US" sz="2800" dirty="0"/>
              <a:t>simple </a:t>
            </a:r>
            <a:endParaRPr lang="en-US" sz="2800" dirty="0" smtClean="0"/>
          </a:p>
          <a:p>
            <a:r>
              <a:rPr lang="en-US" sz="2800" dirty="0" smtClean="0"/>
              <a:t>Keep it slow </a:t>
            </a:r>
          </a:p>
          <a:p>
            <a:r>
              <a:rPr lang="en-US" sz="2800" dirty="0" smtClean="0"/>
              <a:t>Keep a routine </a:t>
            </a:r>
            <a:endParaRPr lang="en-US" sz="2800" dirty="0"/>
          </a:p>
          <a:p>
            <a:r>
              <a:rPr lang="en-US" sz="2800" dirty="0" smtClean="0"/>
              <a:t>Choose the right time off the day to try these strategies.</a:t>
            </a:r>
            <a:endParaRPr lang="en-US" sz="2800" dirty="0"/>
          </a:p>
        </p:txBody>
      </p:sp>
      <p:pic>
        <p:nvPicPr>
          <p:cNvPr id="4" name="Picture 3">
            <a:extLst>
              <a:ext uri="{FF2B5EF4-FFF2-40B4-BE49-F238E27FC236}">
                <a16:creationId xmlns:a16="http://schemas.microsoft.com/office/drawing/2014/main" id="{3FEB4681-AAFF-464C-A860-AA8F646E9082}"/>
              </a:ext>
            </a:extLst>
          </p:cNvPr>
          <p:cNvPicPr>
            <a:picLocks noChangeAspect="1"/>
          </p:cNvPicPr>
          <p:nvPr/>
        </p:nvPicPr>
        <p:blipFill rotWithShape="1">
          <a:blip r:embed="rId2"/>
          <a:srcRect l="18888"/>
          <a:stretch/>
        </p:blipFill>
        <p:spPr>
          <a:xfrm>
            <a:off x="5916502" y="2420888"/>
            <a:ext cx="3213975" cy="2476500"/>
          </a:xfrm>
          <a:prstGeom prst="rect">
            <a:avLst/>
          </a:prstGeom>
        </p:spPr>
      </p:pic>
    </p:spTree>
    <p:extLst>
      <p:ext uri="{BB962C8B-B14F-4D97-AF65-F5344CB8AC3E}">
        <p14:creationId xmlns:p14="http://schemas.microsoft.com/office/powerpoint/2010/main" val="98217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6590-D5C9-8D4E-A340-3269C2893AB1}"/>
              </a:ext>
            </a:extLst>
          </p:cNvPr>
          <p:cNvSpPr>
            <a:spLocks noGrp="1"/>
          </p:cNvSpPr>
          <p:nvPr>
            <p:ph type="title"/>
          </p:nvPr>
        </p:nvSpPr>
        <p:spPr/>
        <p:txBody>
          <a:bodyPr>
            <a:normAutofit fontScale="90000"/>
          </a:bodyPr>
          <a:lstStyle/>
          <a:p>
            <a:r>
              <a:rPr lang="en-US" b="1" dirty="0"/>
              <a:t>How do I know which strategies will be most useful for me?</a:t>
            </a:r>
          </a:p>
        </p:txBody>
      </p:sp>
      <p:sp>
        <p:nvSpPr>
          <p:cNvPr id="3" name="Content Placeholder 2">
            <a:extLst>
              <a:ext uri="{FF2B5EF4-FFF2-40B4-BE49-F238E27FC236}">
                <a16:creationId xmlns:a16="http://schemas.microsoft.com/office/drawing/2014/main" id="{20E6B32F-0ACE-7E48-81FD-3860E8D063E7}"/>
              </a:ext>
            </a:extLst>
          </p:cNvPr>
          <p:cNvSpPr>
            <a:spLocks noGrp="1"/>
          </p:cNvSpPr>
          <p:nvPr>
            <p:ph idx="1"/>
          </p:nvPr>
        </p:nvSpPr>
        <p:spPr>
          <a:xfrm>
            <a:off x="395536" y="1981200"/>
            <a:ext cx="8229600" cy="4472136"/>
          </a:xfrm>
        </p:spPr>
        <p:txBody>
          <a:bodyPr/>
          <a:lstStyle/>
          <a:p>
            <a:r>
              <a:rPr lang="en-GB" dirty="0" smtClean="0"/>
              <a:t>Do </a:t>
            </a:r>
            <a:r>
              <a:rPr lang="en-GB" dirty="0"/>
              <a:t>I have a specific difficulty with my memory</a:t>
            </a:r>
            <a:r>
              <a:rPr lang="en-GB" dirty="0" smtClean="0"/>
              <a:t>?</a:t>
            </a:r>
          </a:p>
          <a:p>
            <a:endParaRPr lang="en-GB" dirty="0"/>
          </a:p>
          <a:p>
            <a:r>
              <a:rPr lang="en-GB" dirty="0"/>
              <a:t>Do I remember information better when I see or hear things</a:t>
            </a:r>
            <a:r>
              <a:rPr lang="en-GB" dirty="0" smtClean="0"/>
              <a:t>?</a:t>
            </a:r>
          </a:p>
          <a:p>
            <a:endParaRPr lang="en-GB" dirty="0"/>
          </a:p>
          <a:p>
            <a:r>
              <a:rPr lang="en-GB" dirty="0"/>
              <a:t>Do I forget things shortly after they’ve happened or after an extended period of time? </a:t>
            </a:r>
            <a:endParaRPr lang="en-US" dirty="0"/>
          </a:p>
          <a:p>
            <a:endParaRPr lang="en-US" dirty="0" smtClean="0"/>
          </a:p>
          <a:p>
            <a:r>
              <a:rPr lang="en-GB" dirty="0"/>
              <a:t>Are you having a specific difficulty during the process of learning? </a:t>
            </a:r>
            <a:endParaRPr lang="en-US" dirty="0"/>
          </a:p>
          <a:p>
            <a:pPr marL="0" indent="0">
              <a:buNone/>
            </a:pPr>
            <a:endParaRPr lang="en-US" dirty="0" smtClean="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86449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5A47-F4B0-1A44-9458-941878EA9BFD}"/>
              </a:ext>
            </a:extLst>
          </p:cNvPr>
          <p:cNvSpPr>
            <a:spLocks noGrp="1"/>
          </p:cNvSpPr>
          <p:nvPr>
            <p:ph type="title"/>
          </p:nvPr>
        </p:nvSpPr>
        <p:spPr/>
        <p:txBody>
          <a:bodyPr/>
          <a:lstStyle/>
          <a:p>
            <a:r>
              <a:rPr lang="en-US" b="1" dirty="0" smtClean="0"/>
              <a:t>Session outline </a:t>
            </a:r>
            <a:endParaRPr lang="en-US" b="1" dirty="0"/>
          </a:p>
        </p:txBody>
      </p:sp>
      <p:sp>
        <p:nvSpPr>
          <p:cNvPr id="3" name="Content Placeholder 2">
            <a:extLst>
              <a:ext uri="{FF2B5EF4-FFF2-40B4-BE49-F238E27FC236}">
                <a16:creationId xmlns:a16="http://schemas.microsoft.com/office/drawing/2014/main" id="{7DD8798D-82F3-8546-9C00-DCDB9E2030C4}"/>
              </a:ext>
            </a:extLst>
          </p:cNvPr>
          <p:cNvSpPr>
            <a:spLocks noGrp="1"/>
          </p:cNvSpPr>
          <p:nvPr>
            <p:ph idx="1"/>
          </p:nvPr>
        </p:nvSpPr>
        <p:spPr>
          <a:xfrm>
            <a:off x="457200" y="1600200"/>
            <a:ext cx="8229600" cy="5141168"/>
          </a:xfrm>
        </p:spPr>
        <p:txBody>
          <a:bodyPr>
            <a:normAutofit/>
          </a:bodyPr>
          <a:lstStyle/>
          <a:p>
            <a:pPr marL="457200" indent="-457200">
              <a:buAutoNum type="arabicPeriod"/>
            </a:pPr>
            <a:r>
              <a:rPr lang="en-US" sz="3200" dirty="0" smtClean="0"/>
              <a:t>Mindfulness exercise</a:t>
            </a:r>
            <a:endParaRPr lang="en-US" sz="3200" dirty="0"/>
          </a:p>
          <a:p>
            <a:pPr marL="457200" indent="-457200">
              <a:buAutoNum type="arabicPeriod"/>
            </a:pPr>
            <a:r>
              <a:rPr lang="en-US" sz="3200" dirty="0"/>
              <a:t>Recap on the previous </a:t>
            </a:r>
            <a:r>
              <a:rPr lang="en-US" sz="3200" dirty="0" smtClean="0"/>
              <a:t>session</a:t>
            </a:r>
          </a:p>
          <a:p>
            <a:pPr marL="457200" indent="-457200">
              <a:buFont typeface="Arial" pitchFamily="34" charset="0"/>
              <a:buAutoNum type="arabicPeriod"/>
            </a:pPr>
            <a:r>
              <a:rPr lang="en-GB" sz="3200" dirty="0">
                <a:cs typeface="Calibri" panose="020F0502020204030204" pitchFamily="34" charset="0"/>
              </a:rPr>
              <a:t>Review of out of session </a:t>
            </a:r>
            <a:r>
              <a:rPr lang="en-GB" sz="3200" dirty="0" smtClean="0">
                <a:cs typeface="Calibri" panose="020F0502020204030204" pitchFamily="34" charset="0"/>
              </a:rPr>
              <a:t>work</a:t>
            </a:r>
            <a:endParaRPr lang="en-US" sz="3200" dirty="0"/>
          </a:p>
          <a:p>
            <a:pPr marL="457200" indent="-457200">
              <a:buAutoNum type="arabicPeriod"/>
            </a:pPr>
            <a:r>
              <a:rPr lang="en-US" sz="3200" dirty="0"/>
              <a:t>C</a:t>
            </a:r>
            <a:r>
              <a:rPr lang="en-US" sz="3200" dirty="0" smtClean="0"/>
              <a:t>ommunicating cognitive difficulties </a:t>
            </a:r>
            <a:r>
              <a:rPr lang="en-US" sz="3200" dirty="0"/>
              <a:t>to others </a:t>
            </a:r>
          </a:p>
          <a:p>
            <a:pPr marL="457200" indent="-457200">
              <a:buAutoNum type="arabicPeriod"/>
            </a:pPr>
            <a:r>
              <a:rPr lang="en-US" sz="3200" dirty="0"/>
              <a:t>Overview of </a:t>
            </a:r>
            <a:r>
              <a:rPr lang="en-US" sz="3200" dirty="0" smtClean="0"/>
              <a:t>memory </a:t>
            </a:r>
            <a:r>
              <a:rPr lang="en-US" sz="3200" dirty="0" smtClean="0"/>
              <a:t>strategies </a:t>
            </a:r>
            <a:endParaRPr lang="en-US" sz="3200" dirty="0"/>
          </a:p>
          <a:p>
            <a:pPr marL="457200" indent="-457200">
              <a:buAutoNum type="arabicPeriod"/>
            </a:pPr>
            <a:r>
              <a:rPr lang="en-US" sz="3200" dirty="0"/>
              <a:t>Out-of-session </a:t>
            </a:r>
            <a:r>
              <a:rPr lang="en-US" sz="3200" dirty="0" smtClean="0"/>
              <a:t>work</a:t>
            </a:r>
            <a:r>
              <a:rPr lang="en-US" sz="3200" dirty="0" smtClean="0"/>
              <a:t>.</a:t>
            </a:r>
          </a:p>
          <a:p>
            <a:pPr marL="457200" indent="-457200">
              <a:buAutoNum type="arabicPeriod"/>
            </a:pPr>
            <a:r>
              <a:rPr lang="en-US" sz="3200" dirty="0" smtClean="0"/>
              <a:t>Summary</a:t>
            </a:r>
            <a:endParaRPr lang="en-US" sz="3200" dirty="0"/>
          </a:p>
        </p:txBody>
      </p:sp>
    </p:spTree>
    <p:extLst>
      <p:ext uri="{BB962C8B-B14F-4D97-AF65-F5344CB8AC3E}">
        <p14:creationId xmlns:p14="http://schemas.microsoft.com/office/powerpoint/2010/main" val="3110870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Out of Session Work</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11560" y="1785195"/>
            <a:ext cx="4834880" cy="2866729"/>
          </a:xfrm>
        </p:spPr>
        <p:txBody>
          <a:bodyPr/>
          <a:lstStyle/>
          <a:p>
            <a:r>
              <a:rPr lang="en-GB" sz="3200" dirty="0" smtClean="0">
                <a:latin typeface="Calibri" panose="020F0502020204030204" pitchFamily="34" charset="0"/>
                <a:cs typeface="Calibri" panose="020F0502020204030204" pitchFamily="34" charset="0"/>
              </a:rPr>
              <a:t>Weekly</a:t>
            </a:r>
          </a:p>
          <a:p>
            <a:r>
              <a:rPr lang="en-GB" sz="3200" dirty="0" smtClean="0">
                <a:latin typeface="Calibri" panose="020F0502020204030204" pitchFamily="34" charset="0"/>
                <a:cs typeface="Calibri" panose="020F0502020204030204" pitchFamily="34" charset="0"/>
              </a:rPr>
              <a:t>SMART goals</a:t>
            </a:r>
          </a:p>
          <a:p>
            <a:r>
              <a:rPr lang="en-GB" sz="3200" dirty="0" smtClean="0">
                <a:latin typeface="Calibri" panose="020F0502020204030204" pitchFamily="34" charset="0"/>
                <a:cs typeface="Calibri" panose="020F0502020204030204" pitchFamily="34" charset="0"/>
              </a:rPr>
              <a:t>Review in following session</a:t>
            </a:r>
          </a:p>
          <a:p>
            <a:pPr marL="0" indent="0">
              <a:buNone/>
            </a:pPr>
            <a:endParaRPr lang="en-GB" dirty="0">
              <a:latin typeface="Calibri" panose="020F0502020204030204" pitchFamily="34" charset="0"/>
              <a:cs typeface="Calibri" panose="020F0502020204030204" pitchFamily="34" charset="0"/>
            </a:endParaRPr>
          </a:p>
        </p:txBody>
      </p:sp>
      <p:pic>
        <p:nvPicPr>
          <p:cNvPr id="4" name="Picture 2" descr="Image result for goal clipar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6096" y="1628800"/>
            <a:ext cx="2795863" cy="276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95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libri" panose="020F0502020204030204" pitchFamily="34" charset="0"/>
                <a:cs typeface="Calibri" panose="020F0502020204030204" pitchFamily="34" charset="0"/>
              </a:rPr>
              <a:t>Summary</a:t>
            </a:r>
          </a:p>
        </p:txBody>
      </p:sp>
      <p:sp>
        <p:nvSpPr>
          <p:cNvPr id="3" name="Content Placeholder 2"/>
          <p:cNvSpPr>
            <a:spLocks noGrp="1"/>
          </p:cNvSpPr>
          <p:nvPr>
            <p:ph idx="1"/>
          </p:nvPr>
        </p:nvSpPr>
        <p:spPr/>
        <p:txBody>
          <a:bodyPr/>
          <a:lstStyle/>
          <a:p>
            <a:pPr marL="457200" indent="-457200">
              <a:buAutoNum type="arabicPeriod"/>
            </a:pPr>
            <a:r>
              <a:rPr lang="en-US" sz="2800" dirty="0"/>
              <a:t>Mindfulness </a:t>
            </a:r>
            <a:r>
              <a:rPr lang="en-US" sz="2800" dirty="0" smtClean="0"/>
              <a:t>exercise</a:t>
            </a:r>
            <a:endParaRPr lang="en-US" sz="2800" dirty="0"/>
          </a:p>
          <a:p>
            <a:pPr marL="457200" indent="-457200">
              <a:buAutoNum type="arabicPeriod"/>
            </a:pPr>
            <a:r>
              <a:rPr lang="en-US" sz="2800" dirty="0"/>
              <a:t>Recap on the previous session</a:t>
            </a:r>
          </a:p>
          <a:p>
            <a:pPr marL="457200" indent="-457200">
              <a:buAutoNum type="arabicPeriod"/>
            </a:pPr>
            <a:r>
              <a:rPr lang="en-US" sz="2800" dirty="0"/>
              <a:t>Communicating cognitive difficulties to others </a:t>
            </a:r>
          </a:p>
          <a:p>
            <a:pPr marL="457200" indent="-457200">
              <a:buAutoNum type="arabicPeriod"/>
            </a:pPr>
            <a:r>
              <a:rPr lang="en-US" sz="2800" dirty="0"/>
              <a:t>Overview of </a:t>
            </a:r>
            <a:r>
              <a:rPr lang="en-US" sz="2800" dirty="0" smtClean="0"/>
              <a:t>memory </a:t>
            </a:r>
            <a:r>
              <a:rPr lang="en-US" sz="2800" dirty="0"/>
              <a:t>strategies </a:t>
            </a:r>
          </a:p>
          <a:p>
            <a:pPr marL="457200" indent="-457200">
              <a:buAutoNum type="arabicPeriod"/>
            </a:pPr>
            <a:r>
              <a:rPr lang="en-US" sz="2800" dirty="0"/>
              <a:t>Out-of-session </a:t>
            </a:r>
            <a:r>
              <a:rPr lang="en-US" sz="2800" dirty="0" smtClean="0"/>
              <a:t>work. </a:t>
            </a:r>
            <a:endParaRPr lang="en-US" sz="2800" dirty="0"/>
          </a:p>
          <a:p>
            <a:endParaRPr lang="en-GB"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pic>
        <p:nvPicPr>
          <p:cNvPr id="4" name="Picture 3" descr="Image result for knowledge">
            <a:hlinkClick r:id="rId2"/>
          </p:cNvPr>
          <p:cNvPicPr/>
          <p:nvPr/>
        </p:nvPicPr>
        <p:blipFill rotWithShape="1">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t="5882"/>
          <a:stretch/>
        </p:blipFill>
        <p:spPr bwMode="auto">
          <a:xfrm>
            <a:off x="2555776" y="4951809"/>
            <a:ext cx="4104456" cy="19168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2139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a:t>Thank you for attending</a:t>
            </a:r>
          </a:p>
        </p:txBody>
      </p:sp>
      <p:sp>
        <p:nvSpPr>
          <p:cNvPr id="6" name="Subtitle 4"/>
          <p:cNvSpPr>
            <a:spLocks noGrp="1"/>
          </p:cNvSpPr>
          <p:nvPr>
            <p:ph type="subTitle" idx="1"/>
          </p:nvPr>
        </p:nvSpPr>
        <p:spPr/>
        <p:txBody>
          <a:bodyPr>
            <a:normAutofit fontScale="92500"/>
          </a:bodyPr>
          <a:lstStyle/>
          <a:p>
            <a:r>
              <a:rPr lang="en-GB" dirty="0" smtClean="0"/>
              <a:t>Grace Sunerton, Assistant Psychologist</a:t>
            </a:r>
          </a:p>
          <a:p>
            <a:r>
              <a:rPr lang="en-GB" dirty="0" smtClean="0"/>
              <a:t>Jessica </a:t>
            </a:r>
            <a:r>
              <a:rPr lang="en-GB" dirty="0" err="1" smtClean="0"/>
              <a:t>Haselhurt</a:t>
            </a:r>
            <a:r>
              <a:rPr lang="en-GB" dirty="0" smtClean="0"/>
              <a:t>, Trainee Clinical Psychologist</a:t>
            </a:r>
          </a:p>
          <a:p>
            <a:endParaRPr lang="en-GB" dirty="0"/>
          </a:p>
          <a:p>
            <a:r>
              <a:rPr lang="en-GB" dirty="0" smtClean="0"/>
              <a:t>01782 275188</a:t>
            </a:r>
            <a:endParaRPr lang="en-GB" dirty="0"/>
          </a:p>
        </p:txBody>
      </p:sp>
    </p:spTree>
    <p:extLst>
      <p:ext uri="{BB962C8B-B14F-4D97-AF65-F5344CB8AC3E}">
        <p14:creationId xmlns:p14="http://schemas.microsoft.com/office/powerpoint/2010/main" val="31898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0806-23C4-DE45-A52B-7D0CEC3E142F}"/>
              </a:ext>
            </a:extLst>
          </p:cNvPr>
          <p:cNvSpPr>
            <a:spLocks noGrp="1"/>
          </p:cNvSpPr>
          <p:nvPr>
            <p:ph type="title"/>
          </p:nvPr>
        </p:nvSpPr>
        <p:spPr/>
        <p:txBody>
          <a:bodyPr/>
          <a:lstStyle/>
          <a:p>
            <a:r>
              <a:rPr lang="en-US" b="1" dirty="0"/>
              <a:t>Mindfulness </a:t>
            </a:r>
            <a:r>
              <a:rPr lang="en-US" b="1" dirty="0" smtClean="0"/>
              <a:t>exercise</a:t>
            </a:r>
            <a:endParaRPr lang="en-US" b="1" dirty="0"/>
          </a:p>
        </p:txBody>
      </p:sp>
      <p:pic>
        <p:nvPicPr>
          <p:cNvPr id="4" name="Picture 3">
            <a:extLst>
              <a:ext uri="{FF2B5EF4-FFF2-40B4-BE49-F238E27FC236}">
                <a16:creationId xmlns:a16="http://schemas.microsoft.com/office/drawing/2014/main" id="{9C16E3C3-2BD6-934A-BA1C-B6B0687871EC}"/>
              </a:ext>
            </a:extLst>
          </p:cNvPr>
          <p:cNvPicPr>
            <a:picLocks noChangeAspect="1"/>
          </p:cNvPicPr>
          <p:nvPr/>
        </p:nvPicPr>
        <p:blipFill>
          <a:blip r:embed="rId2"/>
          <a:stretch>
            <a:fillRect/>
          </a:stretch>
        </p:blipFill>
        <p:spPr>
          <a:xfrm>
            <a:off x="2807804" y="1916832"/>
            <a:ext cx="3528392" cy="3615156"/>
          </a:xfrm>
          <a:prstGeom prst="rect">
            <a:avLst/>
          </a:prstGeom>
        </p:spPr>
      </p:pic>
    </p:spTree>
    <p:extLst>
      <p:ext uri="{BB962C8B-B14F-4D97-AF65-F5344CB8AC3E}">
        <p14:creationId xmlns:p14="http://schemas.microsoft.com/office/powerpoint/2010/main" val="3870051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Setting weekly </a:t>
            </a:r>
            <a:r>
              <a:rPr lang="en-GB" b="1" dirty="0" smtClean="0"/>
              <a:t>goals</a:t>
            </a:r>
            <a:endParaRPr lang="en-GB" b="1" dirty="0"/>
          </a:p>
        </p:txBody>
      </p:sp>
      <p:sp>
        <p:nvSpPr>
          <p:cNvPr id="3" name="Content Placeholder 2"/>
          <p:cNvSpPr>
            <a:spLocks noGrp="1"/>
          </p:cNvSpPr>
          <p:nvPr>
            <p:ph idx="1"/>
          </p:nvPr>
        </p:nvSpPr>
        <p:spPr>
          <a:xfrm>
            <a:off x="509844" y="1700808"/>
            <a:ext cx="5338936" cy="4876800"/>
          </a:xfrm>
        </p:spPr>
        <p:txBody>
          <a:bodyPr/>
          <a:lstStyle/>
          <a:p>
            <a:pPr marL="0" indent="0">
              <a:buNone/>
            </a:pPr>
            <a:endParaRPr lang="en-GB" sz="3200" dirty="0" smtClean="0"/>
          </a:p>
          <a:p>
            <a:r>
              <a:rPr lang="en-GB" sz="3200" dirty="0" smtClean="0"/>
              <a:t>Were you able to do it?</a:t>
            </a:r>
          </a:p>
          <a:p>
            <a:r>
              <a:rPr lang="en-GB" sz="3200" dirty="0" smtClean="0"/>
              <a:t>Was it difficult to do?</a:t>
            </a:r>
          </a:p>
          <a:p>
            <a:r>
              <a:rPr lang="en-GB" sz="3200" dirty="0" smtClean="0"/>
              <a:t>Was it helpful/unhelpful?</a:t>
            </a:r>
          </a:p>
          <a:p>
            <a:endParaRPr lang="en-GB" dirty="0"/>
          </a:p>
        </p:txBody>
      </p:sp>
      <p:pic>
        <p:nvPicPr>
          <p:cNvPr id="1026" name="Picture 2" descr="Image result for goal clipart">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357" y="2132856"/>
            <a:ext cx="2795863" cy="276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935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BDAE-1EC1-5B42-90B6-715F59A2D282}"/>
              </a:ext>
            </a:extLst>
          </p:cNvPr>
          <p:cNvSpPr>
            <a:spLocks noGrp="1"/>
          </p:cNvSpPr>
          <p:nvPr>
            <p:ph type="title"/>
          </p:nvPr>
        </p:nvSpPr>
        <p:spPr>
          <a:xfrm>
            <a:off x="457200" y="533400"/>
            <a:ext cx="8229600" cy="1383432"/>
          </a:xfrm>
        </p:spPr>
        <p:txBody>
          <a:bodyPr/>
          <a:lstStyle/>
          <a:p>
            <a:r>
              <a:rPr lang="en-US" b="1" dirty="0"/>
              <a:t>Communicating my difficulties to </a:t>
            </a:r>
            <a:r>
              <a:rPr lang="en-US" b="1" dirty="0" smtClean="0"/>
              <a:t>others</a:t>
            </a:r>
            <a:endParaRPr lang="en-US" b="1" dirty="0"/>
          </a:p>
        </p:txBody>
      </p:sp>
      <p:pic>
        <p:nvPicPr>
          <p:cNvPr id="4" name="irc_mi" descr="Image result for two people talking">
            <a:hlinkClick r:id="rId3"/>
            <a:extLst>
              <a:ext uri="{FF2B5EF4-FFF2-40B4-BE49-F238E27FC236}">
                <a16:creationId xmlns:a16="http://schemas.microsoft.com/office/drawing/2014/main" id="{F89E01E3-23C0-DF4B-909D-1903247B0B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6213" y="2492896"/>
            <a:ext cx="3315970" cy="3315970"/>
          </a:xfrm>
          <a:prstGeom prst="rect">
            <a:avLst/>
          </a:prstGeom>
          <a:noFill/>
          <a:ln>
            <a:noFill/>
          </a:ln>
        </p:spPr>
      </p:pic>
      <p:sp>
        <p:nvSpPr>
          <p:cNvPr id="6" name="TextBox 5">
            <a:extLst>
              <a:ext uri="{FF2B5EF4-FFF2-40B4-BE49-F238E27FC236}">
                <a16:creationId xmlns:a16="http://schemas.microsoft.com/office/drawing/2014/main" id="{05446B4B-C8AC-6E47-A481-429DB40BCEDD}"/>
              </a:ext>
            </a:extLst>
          </p:cNvPr>
          <p:cNvSpPr txBox="1"/>
          <p:nvPr/>
        </p:nvSpPr>
        <p:spPr>
          <a:xfrm>
            <a:off x="539552" y="2274663"/>
            <a:ext cx="4392488" cy="39703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b="1" dirty="0"/>
              <a:t>Pros</a:t>
            </a:r>
            <a:r>
              <a:rPr lang="en-US" sz="2800" dirty="0"/>
              <a:t> and </a:t>
            </a:r>
            <a:r>
              <a:rPr lang="en-US" sz="2800" b="1" dirty="0" smtClean="0"/>
              <a:t>cons</a:t>
            </a:r>
            <a:endParaRPr lang="en-US" sz="2800" dirty="0"/>
          </a:p>
          <a:p>
            <a:pPr marL="285750" indent="-285750">
              <a:lnSpc>
                <a:spcPct val="150000"/>
              </a:lnSpc>
              <a:buFont typeface="Arial" panose="020B0604020202020204" pitchFamily="34" charset="0"/>
              <a:buChar char="•"/>
            </a:pPr>
            <a:r>
              <a:rPr lang="en-US" sz="2800" b="1" dirty="0"/>
              <a:t>Who</a:t>
            </a:r>
            <a:r>
              <a:rPr lang="en-US" sz="2800" dirty="0"/>
              <a:t> might it be important to tell?</a:t>
            </a:r>
          </a:p>
          <a:p>
            <a:pPr marL="285750" indent="-285750">
              <a:lnSpc>
                <a:spcPct val="150000"/>
              </a:lnSpc>
              <a:buFont typeface="Arial" panose="020B0604020202020204" pitchFamily="34" charset="0"/>
              <a:buChar char="•"/>
            </a:pPr>
            <a:r>
              <a:rPr lang="en-US" sz="2800" b="1" dirty="0"/>
              <a:t>How</a:t>
            </a:r>
            <a:r>
              <a:rPr lang="en-US" sz="2800" dirty="0"/>
              <a:t> might we go about telling others about my cognitive </a:t>
            </a:r>
            <a:r>
              <a:rPr lang="en-US" sz="2800" dirty="0" smtClean="0"/>
              <a:t>difficulties?</a:t>
            </a:r>
            <a:endParaRPr lang="en-US" sz="2800" dirty="0"/>
          </a:p>
        </p:txBody>
      </p:sp>
    </p:spTree>
    <p:extLst>
      <p:ext uri="{BB962C8B-B14F-4D97-AF65-F5344CB8AC3E}">
        <p14:creationId xmlns:p14="http://schemas.microsoft.com/office/powerpoint/2010/main" val="375462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E707-32A4-0446-BCBC-A64D4DEE6C8A}"/>
              </a:ext>
            </a:extLst>
          </p:cNvPr>
          <p:cNvSpPr>
            <a:spLocks noGrp="1"/>
          </p:cNvSpPr>
          <p:nvPr>
            <p:ph type="title"/>
          </p:nvPr>
        </p:nvSpPr>
        <p:spPr/>
        <p:txBody>
          <a:bodyPr/>
          <a:lstStyle/>
          <a:p>
            <a:r>
              <a:rPr lang="en-US" dirty="0"/>
              <a:t>External strategies – What are they? </a:t>
            </a:r>
          </a:p>
        </p:txBody>
      </p:sp>
      <p:sp>
        <p:nvSpPr>
          <p:cNvPr id="3" name="Content Placeholder 2">
            <a:extLst>
              <a:ext uri="{FF2B5EF4-FFF2-40B4-BE49-F238E27FC236}">
                <a16:creationId xmlns:a16="http://schemas.microsoft.com/office/drawing/2014/main" id="{B7F4E2E6-29D7-CA4C-93BA-C88058612957}"/>
              </a:ext>
            </a:extLst>
          </p:cNvPr>
          <p:cNvSpPr>
            <a:spLocks noGrp="1"/>
          </p:cNvSpPr>
          <p:nvPr>
            <p:ph idx="1"/>
          </p:nvPr>
        </p:nvSpPr>
        <p:spPr>
          <a:xfrm>
            <a:off x="997260" y="1611980"/>
            <a:ext cx="7149480" cy="990600"/>
          </a:xfrm>
          <a:ln w="22225">
            <a:solidFill>
              <a:schemeClr val="accent1"/>
            </a:solidFill>
          </a:ln>
        </p:spPr>
        <p:txBody>
          <a:bodyPr/>
          <a:lstStyle/>
          <a:p>
            <a:pPr marL="0" indent="0" algn="ctr">
              <a:buNone/>
            </a:pPr>
            <a:r>
              <a:rPr lang="en-US" dirty="0"/>
              <a:t>Changes to the environment that we can make to compensate for our memory problems </a:t>
            </a:r>
          </a:p>
        </p:txBody>
      </p:sp>
      <p:sp>
        <p:nvSpPr>
          <p:cNvPr id="5" name="TextBox 4">
            <a:extLst>
              <a:ext uri="{FF2B5EF4-FFF2-40B4-BE49-F238E27FC236}">
                <a16:creationId xmlns:a16="http://schemas.microsoft.com/office/drawing/2014/main" id="{35DA8460-2AEA-F04E-BCD4-E03139D4D434}"/>
              </a:ext>
            </a:extLst>
          </p:cNvPr>
          <p:cNvSpPr txBox="1"/>
          <p:nvPr/>
        </p:nvSpPr>
        <p:spPr>
          <a:xfrm>
            <a:off x="2555776" y="2806152"/>
            <a:ext cx="4320480" cy="461665"/>
          </a:xfrm>
          <a:prstGeom prst="rect">
            <a:avLst/>
          </a:prstGeom>
          <a:noFill/>
        </p:spPr>
        <p:txBody>
          <a:bodyPr wrap="square" rtlCol="0">
            <a:spAutoFit/>
          </a:bodyPr>
          <a:lstStyle/>
          <a:p>
            <a:r>
              <a:rPr lang="en-US" sz="2400" dirty="0"/>
              <a:t>They are generally either…</a:t>
            </a:r>
          </a:p>
        </p:txBody>
      </p:sp>
      <p:grpSp>
        <p:nvGrpSpPr>
          <p:cNvPr id="12" name="Group 11">
            <a:extLst>
              <a:ext uri="{FF2B5EF4-FFF2-40B4-BE49-F238E27FC236}">
                <a16:creationId xmlns:a16="http://schemas.microsoft.com/office/drawing/2014/main" id="{110B0AA9-2FAE-2D41-BBE6-B489665ABFAD}"/>
              </a:ext>
            </a:extLst>
          </p:cNvPr>
          <p:cNvGrpSpPr/>
          <p:nvPr/>
        </p:nvGrpSpPr>
        <p:grpSpPr>
          <a:xfrm>
            <a:off x="1103642" y="4879336"/>
            <a:ext cx="2971678" cy="1122454"/>
            <a:chOff x="784157" y="4706468"/>
            <a:chExt cx="3016182" cy="1436714"/>
          </a:xfrm>
        </p:grpSpPr>
        <p:pic>
          <p:nvPicPr>
            <p:cNvPr id="9" name="Picture 8" descr="Image result for photographs">
              <a:hlinkClick r:id="rId2"/>
              <a:extLst>
                <a:ext uri="{FF2B5EF4-FFF2-40B4-BE49-F238E27FC236}">
                  <a16:creationId xmlns:a16="http://schemas.microsoft.com/office/drawing/2014/main" id="{C4E8E023-7B3C-D942-88ED-917ECA6033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8171" y="4706468"/>
              <a:ext cx="1512168" cy="1436714"/>
            </a:xfrm>
            <a:prstGeom prst="rect">
              <a:avLst/>
            </a:prstGeom>
            <a:ln>
              <a:noFill/>
            </a:ln>
            <a:effectLst>
              <a:softEdge rad="112500"/>
            </a:effectLst>
          </p:spPr>
        </p:pic>
        <p:pic>
          <p:nvPicPr>
            <p:cNvPr id="11" name="Picture 10">
              <a:extLst>
                <a:ext uri="{FF2B5EF4-FFF2-40B4-BE49-F238E27FC236}">
                  <a16:creationId xmlns:a16="http://schemas.microsoft.com/office/drawing/2014/main" id="{7009EA2F-A060-494C-BAD4-83CE8EA3356D}"/>
                </a:ext>
              </a:extLst>
            </p:cNvPr>
            <p:cNvPicPr>
              <a:picLocks noChangeAspect="1"/>
            </p:cNvPicPr>
            <p:nvPr/>
          </p:nvPicPr>
          <p:blipFill rotWithShape="1">
            <a:blip r:embed="rId4"/>
            <a:srcRect b="7778"/>
            <a:stretch/>
          </p:blipFill>
          <p:spPr>
            <a:xfrm>
              <a:off x="784157" y="4706468"/>
              <a:ext cx="1512168" cy="1255100"/>
            </a:xfrm>
            <a:prstGeom prst="rect">
              <a:avLst/>
            </a:prstGeom>
          </p:spPr>
        </p:pic>
      </p:grpSp>
      <p:sp>
        <p:nvSpPr>
          <p:cNvPr id="13" name="TextBox 12">
            <a:extLst>
              <a:ext uri="{FF2B5EF4-FFF2-40B4-BE49-F238E27FC236}">
                <a16:creationId xmlns:a16="http://schemas.microsoft.com/office/drawing/2014/main" id="{9B76C0D3-B977-D044-82FE-A1AC0CB0EAE0}"/>
              </a:ext>
            </a:extLst>
          </p:cNvPr>
          <p:cNvSpPr txBox="1"/>
          <p:nvPr/>
        </p:nvSpPr>
        <p:spPr>
          <a:xfrm>
            <a:off x="1686748" y="3983266"/>
            <a:ext cx="2232248" cy="461665"/>
          </a:xfrm>
          <a:prstGeom prst="rect">
            <a:avLst/>
          </a:prstGeom>
          <a:noFill/>
        </p:spPr>
        <p:txBody>
          <a:bodyPr wrap="square" rtlCol="0">
            <a:spAutoFit/>
          </a:bodyPr>
          <a:lstStyle/>
          <a:p>
            <a:r>
              <a:rPr lang="en-US" sz="2400" dirty="0"/>
              <a:t>Visual aids </a:t>
            </a:r>
          </a:p>
        </p:txBody>
      </p:sp>
      <p:sp>
        <p:nvSpPr>
          <p:cNvPr id="15" name="TextBox 14">
            <a:extLst>
              <a:ext uri="{FF2B5EF4-FFF2-40B4-BE49-F238E27FC236}">
                <a16:creationId xmlns:a16="http://schemas.microsoft.com/office/drawing/2014/main" id="{0282DF59-E07F-7348-942C-B337D702EFC4}"/>
              </a:ext>
            </a:extLst>
          </p:cNvPr>
          <p:cNvSpPr txBox="1"/>
          <p:nvPr/>
        </p:nvSpPr>
        <p:spPr>
          <a:xfrm>
            <a:off x="5557142" y="3995897"/>
            <a:ext cx="2232248" cy="461665"/>
          </a:xfrm>
          <a:prstGeom prst="rect">
            <a:avLst/>
          </a:prstGeom>
          <a:noFill/>
        </p:spPr>
        <p:txBody>
          <a:bodyPr wrap="square" rtlCol="0">
            <a:spAutoFit/>
          </a:bodyPr>
          <a:lstStyle/>
          <a:p>
            <a:r>
              <a:rPr lang="en-US" sz="2400" dirty="0"/>
              <a:t>Verbal Aids </a:t>
            </a:r>
          </a:p>
        </p:txBody>
      </p:sp>
      <p:pic>
        <p:nvPicPr>
          <p:cNvPr id="16" name="Picture 15">
            <a:extLst>
              <a:ext uri="{FF2B5EF4-FFF2-40B4-BE49-F238E27FC236}">
                <a16:creationId xmlns:a16="http://schemas.microsoft.com/office/drawing/2014/main" id="{421C84EC-9BBA-2547-8A59-9AC4991E81CF}"/>
              </a:ext>
            </a:extLst>
          </p:cNvPr>
          <p:cNvPicPr>
            <a:picLocks noChangeAspect="1"/>
          </p:cNvPicPr>
          <p:nvPr/>
        </p:nvPicPr>
        <p:blipFill>
          <a:blip r:embed="rId5"/>
          <a:stretch>
            <a:fillRect/>
          </a:stretch>
        </p:blipFill>
        <p:spPr>
          <a:xfrm>
            <a:off x="5026360" y="4609960"/>
            <a:ext cx="1489856" cy="1489856"/>
          </a:xfrm>
          <a:prstGeom prst="rect">
            <a:avLst/>
          </a:prstGeom>
        </p:spPr>
      </p:pic>
      <p:pic>
        <p:nvPicPr>
          <p:cNvPr id="17" name="Picture 16">
            <a:extLst>
              <a:ext uri="{FF2B5EF4-FFF2-40B4-BE49-F238E27FC236}">
                <a16:creationId xmlns:a16="http://schemas.microsoft.com/office/drawing/2014/main" id="{F2B26C13-67D5-1A44-B144-090ED4FBE5D9}"/>
              </a:ext>
            </a:extLst>
          </p:cNvPr>
          <p:cNvPicPr>
            <a:picLocks noChangeAspect="1"/>
          </p:cNvPicPr>
          <p:nvPr/>
        </p:nvPicPr>
        <p:blipFill>
          <a:blip r:embed="rId6"/>
          <a:stretch>
            <a:fillRect/>
          </a:stretch>
        </p:blipFill>
        <p:spPr>
          <a:xfrm>
            <a:off x="6321783" y="4871599"/>
            <a:ext cx="1490577" cy="1114952"/>
          </a:xfrm>
          <a:prstGeom prst="rect">
            <a:avLst/>
          </a:prstGeom>
        </p:spPr>
      </p:pic>
      <p:cxnSp>
        <p:nvCxnSpPr>
          <p:cNvPr id="19" name="Straight Arrow Connector 18">
            <a:extLst>
              <a:ext uri="{FF2B5EF4-FFF2-40B4-BE49-F238E27FC236}">
                <a16:creationId xmlns:a16="http://schemas.microsoft.com/office/drawing/2014/main" id="{0075F3D9-5762-324E-931E-EE99D939EBB0}"/>
              </a:ext>
            </a:extLst>
          </p:cNvPr>
          <p:cNvCxnSpPr>
            <a:cxnSpLocks/>
          </p:cNvCxnSpPr>
          <p:nvPr/>
        </p:nvCxnSpPr>
        <p:spPr>
          <a:xfrm flipH="1">
            <a:off x="2593498" y="3379365"/>
            <a:ext cx="538342" cy="6039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F9DEA29-AF24-CD44-BDE3-C4B1BFC2BA45}"/>
              </a:ext>
            </a:extLst>
          </p:cNvPr>
          <p:cNvCxnSpPr>
            <a:cxnSpLocks/>
          </p:cNvCxnSpPr>
          <p:nvPr/>
        </p:nvCxnSpPr>
        <p:spPr>
          <a:xfrm>
            <a:off x="5771288" y="3330660"/>
            <a:ext cx="550495" cy="6526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97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use external strategies </a:t>
            </a:r>
            <a:endParaRPr lang="en-GB" dirty="0"/>
          </a:p>
        </p:txBody>
      </p:sp>
      <p:sp>
        <p:nvSpPr>
          <p:cNvPr id="3" name="Content Placeholder 2"/>
          <p:cNvSpPr>
            <a:spLocks noGrp="1"/>
          </p:cNvSpPr>
          <p:nvPr>
            <p:ph idx="1"/>
          </p:nvPr>
        </p:nvSpPr>
        <p:spPr>
          <a:xfrm>
            <a:off x="457200" y="1600200"/>
            <a:ext cx="8229600" cy="4205064"/>
          </a:xfrm>
        </p:spPr>
        <p:txBody>
          <a:bodyPr>
            <a:normAutofit lnSpcReduction="10000"/>
          </a:bodyPr>
          <a:lstStyle/>
          <a:p>
            <a:pPr>
              <a:lnSpc>
                <a:spcPct val="150000"/>
              </a:lnSpc>
            </a:pPr>
            <a:r>
              <a:rPr lang="en-GB" dirty="0" smtClean="0"/>
              <a:t>Its not about ‘getting rid’ of memory problems</a:t>
            </a:r>
          </a:p>
          <a:p>
            <a:pPr>
              <a:lnSpc>
                <a:spcPct val="150000"/>
              </a:lnSpc>
            </a:pPr>
            <a:r>
              <a:rPr lang="en-GB" dirty="0" smtClean="0"/>
              <a:t>Its making the best use of things in the environment to help compensate for your memory </a:t>
            </a:r>
            <a:endParaRPr lang="en-GB" dirty="0"/>
          </a:p>
          <a:p>
            <a:pPr>
              <a:lnSpc>
                <a:spcPct val="150000"/>
              </a:lnSpc>
            </a:pPr>
            <a:r>
              <a:rPr lang="en-GB" dirty="0" smtClean="0"/>
              <a:t>It takes pressure off you having to remember lots of things</a:t>
            </a:r>
          </a:p>
          <a:p>
            <a:pPr>
              <a:lnSpc>
                <a:spcPct val="150000"/>
              </a:lnSpc>
            </a:pPr>
            <a:r>
              <a:rPr lang="en-GB" dirty="0" smtClean="0"/>
              <a:t>Fairly simple to do, but important to make them part of your routine</a:t>
            </a:r>
          </a:p>
          <a:p>
            <a:pPr>
              <a:lnSpc>
                <a:spcPct val="150000"/>
              </a:lnSpc>
            </a:pPr>
            <a:r>
              <a:rPr lang="en-GB" dirty="0" smtClean="0"/>
              <a:t>Most of us use these kinds of strategies everyday.</a:t>
            </a:r>
            <a:endParaRPr lang="en-GB" dirty="0"/>
          </a:p>
        </p:txBody>
      </p:sp>
    </p:spTree>
    <p:extLst>
      <p:ext uri="{BB962C8B-B14F-4D97-AF65-F5344CB8AC3E}">
        <p14:creationId xmlns:p14="http://schemas.microsoft.com/office/powerpoint/2010/main" val="2445075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6250</TotalTime>
  <Words>1626</Words>
  <Application>Microsoft Office PowerPoint</Application>
  <PresentationFormat>On-screen Show (4:3)</PresentationFormat>
  <Paragraphs>267</Paragraphs>
  <Slides>42</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Symbol</vt:lpstr>
      <vt:lpstr>Times New Roman</vt:lpstr>
      <vt:lpstr>Clarity</vt:lpstr>
      <vt:lpstr>Memory Skills Group</vt:lpstr>
      <vt:lpstr>Welcome!</vt:lpstr>
      <vt:lpstr>Housekeeping:</vt:lpstr>
      <vt:lpstr>Session outline </vt:lpstr>
      <vt:lpstr>Mindfulness exercise</vt:lpstr>
      <vt:lpstr>Setting weekly goals</vt:lpstr>
      <vt:lpstr>Communicating my difficulties to others</vt:lpstr>
      <vt:lpstr>External strategies – What are they? </vt:lpstr>
      <vt:lpstr>Why use external strategies </vt:lpstr>
      <vt:lpstr>Organisation – notes </vt:lpstr>
      <vt:lpstr>Organisation – sorting</vt:lpstr>
      <vt:lpstr>Technology </vt:lpstr>
      <vt:lpstr>Using voice control on your phone/speaker </vt:lpstr>
      <vt:lpstr>Find My Friends (IPhone)</vt:lpstr>
      <vt:lpstr>PowerPoint Presentation</vt:lpstr>
      <vt:lpstr>Remembering names: Quick Exercise</vt:lpstr>
      <vt:lpstr>PowerPoint Presentation</vt:lpstr>
      <vt:lpstr>PowerPoint Presentation</vt:lpstr>
      <vt:lpstr>How many did you remember?  Did you use any strategies?</vt:lpstr>
      <vt:lpstr>Internal Strategies – what are they?</vt:lpstr>
      <vt:lpstr>Internal Strategies – why use them?</vt:lpstr>
      <vt:lpstr>Mindfulness</vt:lpstr>
      <vt:lpstr>Brain Exercise</vt:lpstr>
      <vt:lpstr>Chunking of Information</vt:lpstr>
      <vt:lpstr>Making associations</vt:lpstr>
      <vt:lpstr>Visual Imagery</vt:lpstr>
      <vt:lpstr>Remembering names using association/imagery: lets have a go!</vt:lpstr>
      <vt:lpstr>PowerPoint Presentation</vt:lpstr>
      <vt:lpstr>PowerPoint Presentation</vt:lpstr>
      <vt:lpstr>Stories</vt:lpstr>
      <vt:lpstr>Errorless Learning</vt:lpstr>
      <vt:lpstr>Repetition</vt:lpstr>
      <vt:lpstr>Expanded Rehearsal</vt:lpstr>
      <vt:lpstr>Question – 5Ws + PQRST</vt:lpstr>
      <vt:lpstr>PowerPoint Presentation</vt:lpstr>
      <vt:lpstr>Creating a memory ‘tool box’</vt:lpstr>
      <vt:lpstr>PowerPoint Presentation</vt:lpstr>
      <vt:lpstr>Tips to get you started </vt:lpstr>
      <vt:lpstr>How do I know which strategies will be most useful for me?</vt:lpstr>
      <vt:lpstr>Out of Session Work</vt:lpstr>
      <vt:lpstr>Summary</vt:lpstr>
      <vt:lpstr>Thank you for attending</vt:lpstr>
    </vt:vector>
  </TitlesOfParts>
  <Company>North Staffs IT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Skills Group</dc:title>
  <dc:creator>Steiner Anja (RLY) NSCHT</dc:creator>
  <cp:lastModifiedBy>Grace Sunerton (RLY) NSCHT</cp:lastModifiedBy>
  <cp:revision>86</cp:revision>
  <cp:lastPrinted>2020-01-27T09:09:57Z</cp:lastPrinted>
  <dcterms:created xsi:type="dcterms:W3CDTF">2019-11-05T09:48:07Z</dcterms:created>
  <dcterms:modified xsi:type="dcterms:W3CDTF">2022-08-12T09:06:19Z</dcterms:modified>
</cp:coreProperties>
</file>